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theme/themeOverride22.xml" ContentType="application/vnd.openxmlformats-officedocument.themeOverride+xml"/>
  <Override PartName="/ppt/theme/themeOverride23.xml" ContentType="application/vnd.openxmlformats-officedocument.themeOverride+xml"/>
  <Override PartName="/ppt/theme/themeOverride24.xml" ContentType="application/vnd.openxmlformats-officedocument.themeOverride+xml"/>
  <Override PartName="/ppt/theme/themeOverride25.xml" ContentType="application/vnd.openxmlformats-officedocument.themeOverride+xml"/>
  <Override PartName="/ppt/theme/themeOverride26.xml" ContentType="application/vnd.openxmlformats-officedocument.themeOverride+xml"/>
  <Override PartName="/ppt/theme/themeOverride27.xml" ContentType="application/vnd.openxmlformats-officedocument.themeOverride+xml"/>
  <Override PartName="/ppt/theme/themeOverride28.xml" ContentType="application/vnd.openxmlformats-officedocument.themeOverride+xml"/>
  <Override PartName="/ppt/theme/themeOverride29.xml" ContentType="application/vnd.openxmlformats-officedocument.themeOverride+xml"/>
  <Override PartName="/ppt/theme/themeOverride30.xml" ContentType="application/vnd.openxmlformats-officedocument.themeOverride+xml"/>
  <Override PartName="/ppt/theme/themeOverride31.xml" ContentType="application/vnd.openxmlformats-officedocument.themeOverride+xml"/>
  <Override PartName="/ppt/theme/themeOverride32.xml" ContentType="application/vnd.openxmlformats-officedocument.themeOverride+xml"/>
  <Override PartName="/ppt/theme/themeOverride33.xml" ContentType="application/vnd.openxmlformats-officedocument.themeOverride+xml"/>
  <Override PartName="/ppt/theme/themeOverride34.xml" ContentType="application/vnd.openxmlformats-officedocument.themeOverride+xml"/>
  <Override PartName="/ppt/theme/themeOverride35.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119"/>
  </p:notesMasterIdLst>
  <p:sldIdLst>
    <p:sldId id="256" r:id="rId4"/>
    <p:sldId id="736" r:id="rId5"/>
    <p:sldId id="641" r:id="rId6"/>
    <p:sldId id="431" r:id="rId7"/>
    <p:sldId id="449" r:id="rId8"/>
    <p:sldId id="450" r:id="rId9"/>
    <p:sldId id="451" r:id="rId10"/>
    <p:sldId id="452" r:id="rId11"/>
    <p:sldId id="453" r:id="rId12"/>
    <p:sldId id="459" r:id="rId13"/>
    <p:sldId id="460" r:id="rId14"/>
    <p:sldId id="340" r:id="rId15"/>
    <p:sldId id="457" r:id="rId16"/>
    <p:sldId id="374" r:id="rId17"/>
    <p:sldId id="341" r:id="rId18"/>
    <p:sldId id="338" r:id="rId19"/>
    <p:sldId id="342" r:id="rId20"/>
    <p:sldId id="343" r:id="rId21"/>
    <p:sldId id="344" r:id="rId22"/>
    <p:sldId id="345" r:id="rId23"/>
    <p:sldId id="1023" r:id="rId24"/>
    <p:sldId id="346" r:id="rId25"/>
    <p:sldId id="353" r:id="rId26"/>
    <p:sldId id="349" r:id="rId27"/>
    <p:sldId id="350" r:id="rId28"/>
    <p:sldId id="683" r:id="rId29"/>
    <p:sldId id="684" r:id="rId30"/>
    <p:sldId id="1001" r:id="rId31"/>
    <p:sldId id="1002" r:id="rId32"/>
    <p:sldId id="646" r:id="rId33"/>
    <p:sldId id="647" r:id="rId34"/>
    <p:sldId id="648" r:id="rId35"/>
    <p:sldId id="347" r:id="rId36"/>
    <p:sldId id="348" r:id="rId37"/>
    <p:sldId id="1025" r:id="rId38"/>
    <p:sldId id="1026" r:id="rId39"/>
    <p:sldId id="1024" r:id="rId40"/>
    <p:sldId id="1038" r:id="rId41"/>
    <p:sldId id="1027" r:id="rId42"/>
    <p:sldId id="1028" r:id="rId43"/>
    <p:sldId id="1029" r:id="rId44"/>
    <p:sldId id="1030" r:id="rId45"/>
    <p:sldId id="1032" r:id="rId46"/>
    <p:sldId id="966" r:id="rId47"/>
    <p:sldId id="1033" r:id="rId48"/>
    <p:sldId id="1034" r:id="rId49"/>
    <p:sldId id="1035" r:id="rId50"/>
    <p:sldId id="1036" r:id="rId51"/>
    <p:sldId id="1037" r:id="rId52"/>
    <p:sldId id="651" r:id="rId53"/>
    <p:sldId id="685" r:id="rId54"/>
    <p:sldId id="687" r:id="rId55"/>
    <p:sldId id="948" r:id="rId56"/>
    <p:sldId id="1031" r:id="rId57"/>
    <p:sldId id="967" r:id="rId58"/>
    <p:sldId id="968" r:id="rId59"/>
    <p:sldId id="969" r:id="rId60"/>
    <p:sldId id="971" r:id="rId61"/>
    <p:sldId id="970" r:id="rId62"/>
    <p:sldId id="972" r:id="rId63"/>
    <p:sldId id="973" r:id="rId64"/>
    <p:sldId id="974" r:id="rId65"/>
    <p:sldId id="975" r:id="rId66"/>
    <p:sldId id="976" r:id="rId67"/>
    <p:sldId id="977" r:id="rId68"/>
    <p:sldId id="1020" r:id="rId69"/>
    <p:sldId id="869" r:id="rId70"/>
    <p:sldId id="870" r:id="rId71"/>
    <p:sldId id="871" r:id="rId72"/>
    <p:sldId id="873" r:id="rId73"/>
    <p:sldId id="357" r:id="rId74"/>
    <p:sldId id="1021" r:id="rId75"/>
    <p:sldId id="356" r:id="rId76"/>
    <p:sldId id="358" r:id="rId77"/>
    <p:sldId id="360" r:id="rId78"/>
    <p:sldId id="361" r:id="rId79"/>
    <p:sldId id="363" r:id="rId80"/>
    <p:sldId id="364" r:id="rId81"/>
    <p:sldId id="305" r:id="rId82"/>
    <p:sldId id="306" r:id="rId83"/>
    <p:sldId id="1039" r:id="rId84"/>
    <p:sldId id="737" r:id="rId85"/>
    <p:sldId id="738" r:id="rId86"/>
    <p:sldId id="739" r:id="rId87"/>
    <p:sldId id="1040" r:id="rId88"/>
    <p:sldId id="741" r:id="rId89"/>
    <p:sldId id="742" r:id="rId90"/>
    <p:sldId id="743" r:id="rId91"/>
    <p:sldId id="744" r:id="rId92"/>
    <p:sldId id="435" r:id="rId93"/>
    <p:sldId id="757" r:id="rId94"/>
    <p:sldId id="758" r:id="rId95"/>
    <p:sldId id="759" r:id="rId96"/>
    <p:sldId id="760" r:id="rId97"/>
    <p:sldId id="761" r:id="rId98"/>
    <p:sldId id="762" r:id="rId99"/>
    <p:sldId id="763" r:id="rId100"/>
    <p:sldId id="749" r:id="rId101"/>
    <p:sldId id="810" r:id="rId102"/>
    <p:sldId id="766" r:id="rId103"/>
    <p:sldId id="649" r:id="rId104"/>
    <p:sldId id="657" r:id="rId105"/>
    <p:sldId id="365" r:id="rId106"/>
    <p:sldId id="366" r:id="rId107"/>
    <p:sldId id="686" r:id="rId108"/>
    <p:sldId id="327" r:id="rId109"/>
    <p:sldId id="367" r:id="rId110"/>
    <p:sldId id="368" r:id="rId111"/>
    <p:sldId id="370" r:id="rId112"/>
    <p:sldId id="660" r:id="rId113"/>
    <p:sldId id="661" r:id="rId114"/>
    <p:sldId id="1022" r:id="rId115"/>
    <p:sldId id="269" r:id="rId116"/>
    <p:sldId id="270" r:id="rId117"/>
    <p:sldId id="272" r:id="rId118"/>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Estilo Médio 2 - Ênfas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E171933-4619-4E11-9A3F-F7608DF75F80}" styleName="Estilo Médio 1 - Ênfase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CAF9ED-07DC-4A11-8D7F-57B35C25682E}" styleName="Estilo Médio 1 - Ênfase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450" autoAdjust="0"/>
    <p:restoredTop sz="94291" autoAdjust="0"/>
  </p:normalViewPr>
  <p:slideViewPr>
    <p:cSldViewPr snapToGrid="0">
      <p:cViewPr varScale="1">
        <p:scale>
          <a:sx n="111" d="100"/>
          <a:sy n="111" d="100"/>
        </p:scale>
        <p:origin x="450"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tableStyles" Target="tableStyles.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notesMaster" Target="notesMasters/notesMaster1.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viewProps" Target="viewProps.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61542A-CD5F-4293-B04F-1907E23A4F90}" type="datetimeFigureOut">
              <a:rPr lang="pt-BR" smtClean="0"/>
              <a:t>11/08/2025</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B8E57B-EB90-416C-A68A-105C0FE6385D}" type="slidenum">
              <a:rPr lang="pt-BR" smtClean="0"/>
              <a:t>‹nº›</a:t>
            </a:fld>
            <a:endParaRPr lang="pt-BR"/>
          </a:p>
        </p:txBody>
      </p:sp>
    </p:spTree>
    <p:extLst>
      <p:ext uri="{BB962C8B-B14F-4D97-AF65-F5344CB8AC3E}">
        <p14:creationId xmlns:p14="http://schemas.microsoft.com/office/powerpoint/2010/main" val="538287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59B8E57B-EB90-416C-A68A-105C0FE6385D}" type="slidenum">
              <a:rPr lang="pt-BR" smtClean="0"/>
              <a:t>1</a:t>
            </a:fld>
            <a:endParaRPr lang="pt-BR"/>
          </a:p>
        </p:txBody>
      </p:sp>
    </p:spTree>
    <p:extLst>
      <p:ext uri="{BB962C8B-B14F-4D97-AF65-F5344CB8AC3E}">
        <p14:creationId xmlns:p14="http://schemas.microsoft.com/office/powerpoint/2010/main" val="21007017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519F1065-9BCC-4DF1-BFFB-75595F8700F4}" type="datetimeFigureOut">
              <a:rPr lang="pt-BR" smtClean="0"/>
              <a:pPr/>
              <a:t>11/08/2025</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F5EF8141-5781-4FD4-9552-C5D35CA5005E}" type="slidenum">
              <a:rPr lang="pt-BR" smtClean="0"/>
              <a:pPr/>
              <a:t>‹nº›</a:t>
            </a:fld>
            <a:endParaRPr lang="pt-BR"/>
          </a:p>
        </p:txBody>
      </p:sp>
    </p:spTree>
    <p:extLst>
      <p:ext uri="{BB962C8B-B14F-4D97-AF65-F5344CB8AC3E}">
        <p14:creationId xmlns:p14="http://schemas.microsoft.com/office/powerpoint/2010/main" val="147384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519F1065-9BCC-4DF1-BFFB-75595F8700F4}" type="datetimeFigureOut">
              <a:rPr lang="pt-BR" smtClean="0"/>
              <a:pPr/>
              <a:t>11/08/2025</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F5EF8141-5781-4FD4-9552-C5D35CA5005E}" type="slidenum">
              <a:rPr lang="pt-BR" smtClean="0"/>
              <a:pPr/>
              <a:t>‹nº›</a:t>
            </a:fld>
            <a:endParaRPr lang="pt-BR"/>
          </a:p>
        </p:txBody>
      </p:sp>
    </p:spTree>
    <p:extLst>
      <p:ext uri="{BB962C8B-B14F-4D97-AF65-F5344CB8AC3E}">
        <p14:creationId xmlns:p14="http://schemas.microsoft.com/office/powerpoint/2010/main" val="26826562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838200" y="365125"/>
            <a:ext cx="7734300" cy="5811838"/>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519F1065-9BCC-4DF1-BFFB-75595F8700F4}" type="datetimeFigureOut">
              <a:rPr lang="pt-BR" smtClean="0"/>
              <a:pPr/>
              <a:t>11/08/2025</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F5EF8141-5781-4FD4-9552-C5D35CA5005E}" type="slidenum">
              <a:rPr lang="pt-BR" smtClean="0"/>
              <a:pPr/>
              <a:t>‹nº›</a:t>
            </a:fld>
            <a:endParaRPr lang="pt-BR"/>
          </a:p>
        </p:txBody>
      </p:sp>
    </p:spTree>
    <p:extLst>
      <p:ext uri="{BB962C8B-B14F-4D97-AF65-F5344CB8AC3E}">
        <p14:creationId xmlns:p14="http://schemas.microsoft.com/office/powerpoint/2010/main" val="18468457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519F1065-9BCC-4DF1-BFFB-75595F8700F4}" type="datetimeFigureOut">
              <a:rPr lang="pt-BR" smtClean="0">
                <a:solidFill>
                  <a:prstClr val="black">
                    <a:tint val="75000"/>
                  </a:prstClr>
                </a:solidFill>
              </a:rPr>
              <a:pPr/>
              <a:t>11/08/2025</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473847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519F1065-9BCC-4DF1-BFFB-75595F8700F4}" type="datetimeFigureOut">
              <a:rPr lang="pt-BR" smtClean="0">
                <a:solidFill>
                  <a:prstClr val="black">
                    <a:tint val="75000"/>
                  </a:prstClr>
                </a:solidFill>
              </a:rPr>
              <a:pPr/>
              <a:t>11/08/2025</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6921750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 texto mestre</a:t>
            </a:r>
          </a:p>
        </p:txBody>
      </p:sp>
      <p:sp>
        <p:nvSpPr>
          <p:cNvPr id="4" name="Espaço Reservado para Data 3"/>
          <p:cNvSpPr>
            <a:spLocks noGrp="1"/>
          </p:cNvSpPr>
          <p:nvPr>
            <p:ph type="dt" sz="half" idx="10"/>
          </p:nvPr>
        </p:nvSpPr>
        <p:spPr/>
        <p:txBody>
          <a:bodyPr/>
          <a:lstStyle/>
          <a:p>
            <a:fld id="{519F1065-9BCC-4DF1-BFFB-75595F8700F4}" type="datetimeFigureOut">
              <a:rPr lang="pt-BR" smtClean="0">
                <a:solidFill>
                  <a:prstClr val="black">
                    <a:tint val="75000"/>
                  </a:prstClr>
                </a:solidFill>
              </a:rPr>
              <a:pPr/>
              <a:t>11/08/2025</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6201642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838200" y="1825625"/>
            <a:ext cx="5181600" cy="435133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6172200" y="1825625"/>
            <a:ext cx="5181600" cy="435133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519F1065-9BCC-4DF1-BFFB-75595F8700F4}" type="datetimeFigureOut">
              <a:rPr lang="pt-BR" smtClean="0">
                <a:solidFill>
                  <a:prstClr val="black">
                    <a:tint val="75000"/>
                  </a:prstClr>
                </a:solidFill>
              </a:rPr>
              <a:pPr/>
              <a:t>11/08/2025</a:t>
            </a:fld>
            <a:endParaRPr lang="pt-BR">
              <a:solidFill>
                <a:prstClr val="black">
                  <a:tint val="75000"/>
                </a:prstClr>
              </a:solidFill>
            </a:endParaRPr>
          </a:p>
        </p:txBody>
      </p:sp>
      <p:sp>
        <p:nvSpPr>
          <p:cNvPr id="6" name="Espaço Reservado para Rodapé 5"/>
          <p:cNvSpPr>
            <a:spLocks noGrp="1"/>
          </p:cNvSpPr>
          <p:nvPr>
            <p:ph type="ftr" sz="quarter" idx="11"/>
          </p:nvPr>
        </p:nvSpPr>
        <p:spPr/>
        <p:txBody>
          <a:bodyPr/>
          <a:lstStyle/>
          <a:p>
            <a:endParaRPr lang="pt-BR">
              <a:solidFill>
                <a:prstClr val="black">
                  <a:tint val="75000"/>
                </a:prstClr>
              </a:solidFill>
            </a:endParaRPr>
          </a:p>
        </p:txBody>
      </p:sp>
      <p:sp>
        <p:nvSpPr>
          <p:cNvPr id="7" name="Espaço Reservado para Número de Slide 6"/>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9852905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 name="Espaço Reservado para Conteúdo 3"/>
          <p:cNvSpPr>
            <a:spLocks noGrp="1"/>
          </p:cNvSpPr>
          <p:nvPr>
            <p:ph sz="half" idx="2"/>
          </p:nvPr>
        </p:nvSpPr>
        <p:spPr>
          <a:xfrm>
            <a:off x="839788" y="2505075"/>
            <a:ext cx="5157787" cy="368458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6" name="Espaço Reservado para Conteúdo 5"/>
          <p:cNvSpPr>
            <a:spLocks noGrp="1"/>
          </p:cNvSpPr>
          <p:nvPr>
            <p:ph sz="quarter" idx="4"/>
          </p:nvPr>
        </p:nvSpPr>
        <p:spPr>
          <a:xfrm>
            <a:off x="6172200" y="2505075"/>
            <a:ext cx="5183188" cy="368458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519F1065-9BCC-4DF1-BFFB-75595F8700F4}" type="datetimeFigureOut">
              <a:rPr lang="pt-BR" smtClean="0">
                <a:solidFill>
                  <a:prstClr val="black">
                    <a:tint val="75000"/>
                  </a:prstClr>
                </a:solidFill>
              </a:rPr>
              <a:pPr/>
              <a:t>11/08/2025</a:t>
            </a:fld>
            <a:endParaRPr lang="pt-BR">
              <a:solidFill>
                <a:prstClr val="black">
                  <a:tint val="75000"/>
                </a:prstClr>
              </a:solidFill>
            </a:endParaRPr>
          </a:p>
        </p:txBody>
      </p:sp>
      <p:sp>
        <p:nvSpPr>
          <p:cNvPr id="8" name="Espaço Reservado para Rodapé 7"/>
          <p:cNvSpPr>
            <a:spLocks noGrp="1"/>
          </p:cNvSpPr>
          <p:nvPr>
            <p:ph type="ftr" sz="quarter" idx="11"/>
          </p:nvPr>
        </p:nvSpPr>
        <p:spPr/>
        <p:txBody>
          <a:bodyPr/>
          <a:lstStyle/>
          <a:p>
            <a:endParaRPr lang="pt-BR">
              <a:solidFill>
                <a:prstClr val="black">
                  <a:tint val="75000"/>
                </a:prstClr>
              </a:solidFill>
            </a:endParaRPr>
          </a:p>
        </p:txBody>
      </p:sp>
      <p:sp>
        <p:nvSpPr>
          <p:cNvPr id="9" name="Espaço Reservado para Número de Slide 8"/>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3417526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sz="half" idx="10"/>
          </p:nvPr>
        </p:nvSpPr>
        <p:spPr/>
        <p:txBody>
          <a:bodyPr/>
          <a:lstStyle/>
          <a:p>
            <a:fld id="{519F1065-9BCC-4DF1-BFFB-75595F8700F4}" type="datetimeFigureOut">
              <a:rPr lang="pt-BR" smtClean="0">
                <a:solidFill>
                  <a:prstClr val="black">
                    <a:tint val="75000"/>
                  </a:prstClr>
                </a:solidFill>
              </a:rPr>
              <a:pPr/>
              <a:t>11/08/2025</a:t>
            </a:fld>
            <a:endParaRPr lang="pt-BR">
              <a:solidFill>
                <a:prstClr val="black">
                  <a:tint val="75000"/>
                </a:prstClr>
              </a:solidFill>
            </a:endParaRPr>
          </a:p>
        </p:txBody>
      </p:sp>
      <p:sp>
        <p:nvSpPr>
          <p:cNvPr id="4" name="Espaço Reservado para Rodapé 3"/>
          <p:cNvSpPr>
            <a:spLocks noGrp="1"/>
          </p:cNvSpPr>
          <p:nvPr>
            <p:ph type="ftr" sz="quarter" idx="11"/>
          </p:nvPr>
        </p:nvSpPr>
        <p:spPr/>
        <p:txBody>
          <a:bodyPr/>
          <a:lstStyle/>
          <a:p>
            <a:endParaRPr lang="pt-BR">
              <a:solidFill>
                <a:prstClr val="black">
                  <a:tint val="75000"/>
                </a:prstClr>
              </a:solidFill>
            </a:endParaRPr>
          </a:p>
        </p:txBody>
      </p:sp>
      <p:sp>
        <p:nvSpPr>
          <p:cNvPr id="5" name="Espaço Reservado para Número de Slide 4"/>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3671535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519F1065-9BCC-4DF1-BFFB-75595F8700F4}" type="datetimeFigureOut">
              <a:rPr lang="pt-BR" smtClean="0">
                <a:solidFill>
                  <a:prstClr val="black">
                    <a:tint val="75000"/>
                  </a:prstClr>
                </a:solidFill>
              </a:rPr>
              <a:pPr/>
              <a:t>11/08/2025</a:t>
            </a:fld>
            <a:endParaRPr lang="pt-BR">
              <a:solidFill>
                <a:prstClr val="black">
                  <a:tint val="75000"/>
                </a:prstClr>
              </a:solidFill>
            </a:endParaRPr>
          </a:p>
        </p:txBody>
      </p:sp>
      <p:sp>
        <p:nvSpPr>
          <p:cNvPr id="3" name="Espaço Reservado para Rodapé 2"/>
          <p:cNvSpPr>
            <a:spLocks noGrp="1"/>
          </p:cNvSpPr>
          <p:nvPr>
            <p:ph type="ftr" sz="quarter" idx="11"/>
          </p:nvPr>
        </p:nvSpPr>
        <p:spPr/>
        <p:txBody>
          <a:bodyPr/>
          <a:lstStyle/>
          <a:p>
            <a:endParaRPr lang="pt-BR">
              <a:solidFill>
                <a:prstClr val="black">
                  <a:tint val="75000"/>
                </a:prstClr>
              </a:solidFill>
            </a:endParaRPr>
          </a:p>
        </p:txBody>
      </p:sp>
      <p:sp>
        <p:nvSpPr>
          <p:cNvPr id="4" name="Espaço Reservado para Número de Slide 3"/>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7508338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519F1065-9BCC-4DF1-BFFB-75595F8700F4}" type="datetimeFigureOut">
              <a:rPr lang="pt-BR" smtClean="0">
                <a:solidFill>
                  <a:prstClr val="black">
                    <a:tint val="75000"/>
                  </a:prstClr>
                </a:solidFill>
              </a:rPr>
              <a:pPr/>
              <a:t>11/08/2025</a:t>
            </a:fld>
            <a:endParaRPr lang="pt-BR">
              <a:solidFill>
                <a:prstClr val="black">
                  <a:tint val="75000"/>
                </a:prstClr>
              </a:solidFill>
            </a:endParaRPr>
          </a:p>
        </p:txBody>
      </p:sp>
      <p:sp>
        <p:nvSpPr>
          <p:cNvPr id="6" name="Espaço Reservado para Rodapé 5"/>
          <p:cNvSpPr>
            <a:spLocks noGrp="1"/>
          </p:cNvSpPr>
          <p:nvPr>
            <p:ph type="ftr" sz="quarter" idx="11"/>
          </p:nvPr>
        </p:nvSpPr>
        <p:spPr/>
        <p:txBody>
          <a:bodyPr/>
          <a:lstStyle/>
          <a:p>
            <a:endParaRPr lang="pt-BR">
              <a:solidFill>
                <a:prstClr val="black">
                  <a:tint val="75000"/>
                </a:prstClr>
              </a:solidFill>
            </a:endParaRPr>
          </a:p>
        </p:txBody>
      </p:sp>
      <p:sp>
        <p:nvSpPr>
          <p:cNvPr id="7" name="Espaço Reservado para Número de Slide 6"/>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2537817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519F1065-9BCC-4DF1-BFFB-75595F8700F4}" type="datetimeFigureOut">
              <a:rPr lang="pt-BR" smtClean="0"/>
              <a:pPr/>
              <a:t>11/08/2025</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F5EF8141-5781-4FD4-9552-C5D35CA5005E}" type="slidenum">
              <a:rPr lang="pt-BR" smtClean="0"/>
              <a:pPr/>
              <a:t>‹nº›</a:t>
            </a:fld>
            <a:endParaRPr lang="pt-BR"/>
          </a:p>
        </p:txBody>
      </p:sp>
    </p:spTree>
    <p:extLst>
      <p:ext uri="{BB962C8B-B14F-4D97-AF65-F5344CB8AC3E}">
        <p14:creationId xmlns:p14="http://schemas.microsoft.com/office/powerpoint/2010/main" val="36921750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519F1065-9BCC-4DF1-BFFB-75595F8700F4}" type="datetimeFigureOut">
              <a:rPr lang="pt-BR" smtClean="0">
                <a:solidFill>
                  <a:prstClr val="black">
                    <a:tint val="75000"/>
                  </a:prstClr>
                </a:solidFill>
              </a:rPr>
              <a:pPr/>
              <a:t>11/08/2025</a:t>
            </a:fld>
            <a:endParaRPr lang="pt-BR">
              <a:solidFill>
                <a:prstClr val="black">
                  <a:tint val="75000"/>
                </a:prstClr>
              </a:solidFill>
            </a:endParaRPr>
          </a:p>
        </p:txBody>
      </p:sp>
      <p:sp>
        <p:nvSpPr>
          <p:cNvPr id="6" name="Espaço Reservado para Rodapé 5"/>
          <p:cNvSpPr>
            <a:spLocks noGrp="1"/>
          </p:cNvSpPr>
          <p:nvPr>
            <p:ph type="ftr" sz="quarter" idx="11"/>
          </p:nvPr>
        </p:nvSpPr>
        <p:spPr/>
        <p:txBody>
          <a:bodyPr/>
          <a:lstStyle/>
          <a:p>
            <a:endParaRPr lang="pt-BR">
              <a:solidFill>
                <a:prstClr val="black">
                  <a:tint val="75000"/>
                </a:prstClr>
              </a:solidFill>
            </a:endParaRPr>
          </a:p>
        </p:txBody>
      </p:sp>
      <p:sp>
        <p:nvSpPr>
          <p:cNvPr id="7" name="Espaço Reservado para Número de Slide 6"/>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7841717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519F1065-9BCC-4DF1-BFFB-75595F8700F4}" type="datetimeFigureOut">
              <a:rPr lang="pt-BR" smtClean="0">
                <a:solidFill>
                  <a:prstClr val="black">
                    <a:tint val="75000"/>
                  </a:prstClr>
                </a:solidFill>
              </a:rPr>
              <a:pPr/>
              <a:t>11/08/2025</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6826562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838200" y="365125"/>
            <a:ext cx="7734300" cy="5811838"/>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519F1065-9BCC-4DF1-BFFB-75595F8700F4}" type="datetimeFigureOut">
              <a:rPr lang="pt-BR" smtClean="0">
                <a:solidFill>
                  <a:prstClr val="black">
                    <a:tint val="75000"/>
                  </a:prstClr>
                </a:solidFill>
              </a:rPr>
              <a:pPr/>
              <a:t>11/08/2025</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8468457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519F1065-9BCC-4DF1-BFFB-75595F8700F4}" type="datetimeFigureOut">
              <a:rPr lang="pt-BR" smtClean="0">
                <a:solidFill>
                  <a:prstClr val="black">
                    <a:tint val="75000"/>
                  </a:prstClr>
                </a:solidFill>
              </a:rPr>
              <a:pPr/>
              <a:t>11/08/2025</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473847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519F1065-9BCC-4DF1-BFFB-75595F8700F4}" type="datetimeFigureOut">
              <a:rPr lang="pt-BR" smtClean="0">
                <a:solidFill>
                  <a:prstClr val="black">
                    <a:tint val="75000"/>
                  </a:prstClr>
                </a:solidFill>
              </a:rPr>
              <a:pPr/>
              <a:t>11/08/2025</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6921750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 texto mestre</a:t>
            </a:r>
          </a:p>
        </p:txBody>
      </p:sp>
      <p:sp>
        <p:nvSpPr>
          <p:cNvPr id="4" name="Espaço Reservado para Data 3"/>
          <p:cNvSpPr>
            <a:spLocks noGrp="1"/>
          </p:cNvSpPr>
          <p:nvPr>
            <p:ph type="dt" sz="half" idx="10"/>
          </p:nvPr>
        </p:nvSpPr>
        <p:spPr/>
        <p:txBody>
          <a:bodyPr/>
          <a:lstStyle/>
          <a:p>
            <a:fld id="{519F1065-9BCC-4DF1-BFFB-75595F8700F4}" type="datetimeFigureOut">
              <a:rPr lang="pt-BR" smtClean="0">
                <a:solidFill>
                  <a:prstClr val="black">
                    <a:tint val="75000"/>
                  </a:prstClr>
                </a:solidFill>
              </a:rPr>
              <a:pPr/>
              <a:t>11/08/2025</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6201642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838200" y="1825625"/>
            <a:ext cx="5181600" cy="435133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6172200" y="1825625"/>
            <a:ext cx="5181600" cy="435133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519F1065-9BCC-4DF1-BFFB-75595F8700F4}" type="datetimeFigureOut">
              <a:rPr lang="pt-BR" smtClean="0">
                <a:solidFill>
                  <a:prstClr val="black">
                    <a:tint val="75000"/>
                  </a:prstClr>
                </a:solidFill>
              </a:rPr>
              <a:pPr/>
              <a:t>11/08/2025</a:t>
            </a:fld>
            <a:endParaRPr lang="pt-BR">
              <a:solidFill>
                <a:prstClr val="black">
                  <a:tint val="75000"/>
                </a:prstClr>
              </a:solidFill>
            </a:endParaRPr>
          </a:p>
        </p:txBody>
      </p:sp>
      <p:sp>
        <p:nvSpPr>
          <p:cNvPr id="6" name="Espaço Reservado para Rodapé 5"/>
          <p:cNvSpPr>
            <a:spLocks noGrp="1"/>
          </p:cNvSpPr>
          <p:nvPr>
            <p:ph type="ftr" sz="quarter" idx="11"/>
          </p:nvPr>
        </p:nvSpPr>
        <p:spPr/>
        <p:txBody>
          <a:bodyPr/>
          <a:lstStyle/>
          <a:p>
            <a:endParaRPr lang="pt-BR">
              <a:solidFill>
                <a:prstClr val="black">
                  <a:tint val="75000"/>
                </a:prstClr>
              </a:solidFill>
            </a:endParaRPr>
          </a:p>
        </p:txBody>
      </p:sp>
      <p:sp>
        <p:nvSpPr>
          <p:cNvPr id="7" name="Espaço Reservado para Número de Slide 6"/>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9852905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 name="Espaço Reservado para Conteúdo 3"/>
          <p:cNvSpPr>
            <a:spLocks noGrp="1"/>
          </p:cNvSpPr>
          <p:nvPr>
            <p:ph sz="half" idx="2"/>
          </p:nvPr>
        </p:nvSpPr>
        <p:spPr>
          <a:xfrm>
            <a:off x="839788" y="2505075"/>
            <a:ext cx="5157787" cy="368458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6" name="Espaço Reservado para Conteúdo 5"/>
          <p:cNvSpPr>
            <a:spLocks noGrp="1"/>
          </p:cNvSpPr>
          <p:nvPr>
            <p:ph sz="quarter" idx="4"/>
          </p:nvPr>
        </p:nvSpPr>
        <p:spPr>
          <a:xfrm>
            <a:off x="6172200" y="2505075"/>
            <a:ext cx="5183188" cy="368458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519F1065-9BCC-4DF1-BFFB-75595F8700F4}" type="datetimeFigureOut">
              <a:rPr lang="pt-BR" smtClean="0">
                <a:solidFill>
                  <a:prstClr val="black">
                    <a:tint val="75000"/>
                  </a:prstClr>
                </a:solidFill>
              </a:rPr>
              <a:pPr/>
              <a:t>11/08/2025</a:t>
            </a:fld>
            <a:endParaRPr lang="pt-BR">
              <a:solidFill>
                <a:prstClr val="black">
                  <a:tint val="75000"/>
                </a:prstClr>
              </a:solidFill>
            </a:endParaRPr>
          </a:p>
        </p:txBody>
      </p:sp>
      <p:sp>
        <p:nvSpPr>
          <p:cNvPr id="8" name="Espaço Reservado para Rodapé 7"/>
          <p:cNvSpPr>
            <a:spLocks noGrp="1"/>
          </p:cNvSpPr>
          <p:nvPr>
            <p:ph type="ftr" sz="quarter" idx="11"/>
          </p:nvPr>
        </p:nvSpPr>
        <p:spPr/>
        <p:txBody>
          <a:bodyPr/>
          <a:lstStyle/>
          <a:p>
            <a:endParaRPr lang="pt-BR">
              <a:solidFill>
                <a:prstClr val="black">
                  <a:tint val="75000"/>
                </a:prstClr>
              </a:solidFill>
            </a:endParaRPr>
          </a:p>
        </p:txBody>
      </p:sp>
      <p:sp>
        <p:nvSpPr>
          <p:cNvPr id="9" name="Espaço Reservado para Número de Slide 8"/>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3417526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sz="half" idx="10"/>
          </p:nvPr>
        </p:nvSpPr>
        <p:spPr/>
        <p:txBody>
          <a:bodyPr/>
          <a:lstStyle/>
          <a:p>
            <a:fld id="{519F1065-9BCC-4DF1-BFFB-75595F8700F4}" type="datetimeFigureOut">
              <a:rPr lang="pt-BR" smtClean="0">
                <a:solidFill>
                  <a:prstClr val="black">
                    <a:tint val="75000"/>
                  </a:prstClr>
                </a:solidFill>
              </a:rPr>
              <a:pPr/>
              <a:t>11/08/2025</a:t>
            </a:fld>
            <a:endParaRPr lang="pt-BR">
              <a:solidFill>
                <a:prstClr val="black">
                  <a:tint val="75000"/>
                </a:prstClr>
              </a:solidFill>
            </a:endParaRPr>
          </a:p>
        </p:txBody>
      </p:sp>
      <p:sp>
        <p:nvSpPr>
          <p:cNvPr id="4" name="Espaço Reservado para Rodapé 3"/>
          <p:cNvSpPr>
            <a:spLocks noGrp="1"/>
          </p:cNvSpPr>
          <p:nvPr>
            <p:ph type="ftr" sz="quarter" idx="11"/>
          </p:nvPr>
        </p:nvSpPr>
        <p:spPr/>
        <p:txBody>
          <a:bodyPr/>
          <a:lstStyle/>
          <a:p>
            <a:endParaRPr lang="pt-BR">
              <a:solidFill>
                <a:prstClr val="black">
                  <a:tint val="75000"/>
                </a:prstClr>
              </a:solidFill>
            </a:endParaRPr>
          </a:p>
        </p:txBody>
      </p:sp>
      <p:sp>
        <p:nvSpPr>
          <p:cNvPr id="5" name="Espaço Reservado para Número de Slide 4"/>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3671535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519F1065-9BCC-4DF1-BFFB-75595F8700F4}" type="datetimeFigureOut">
              <a:rPr lang="pt-BR" smtClean="0">
                <a:solidFill>
                  <a:prstClr val="black">
                    <a:tint val="75000"/>
                  </a:prstClr>
                </a:solidFill>
              </a:rPr>
              <a:pPr/>
              <a:t>11/08/2025</a:t>
            </a:fld>
            <a:endParaRPr lang="pt-BR">
              <a:solidFill>
                <a:prstClr val="black">
                  <a:tint val="75000"/>
                </a:prstClr>
              </a:solidFill>
            </a:endParaRPr>
          </a:p>
        </p:txBody>
      </p:sp>
      <p:sp>
        <p:nvSpPr>
          <p:cNvPr id="3" name="Espaço Reservado para Rodapé 2"/>
          <p:cNvSpPr>
            <a:spLocks noGrp="1"/>
          </p:cNvSpPr>
          <p:nvPr>
            <p:ph type="ftr" sz="quarter" idx="11"/>
          </p:nvPr>
        </p:nvSpPr>
        <p:spPr/>
        <p:txBody>
          <a:bodyPr/>
          <a:lstStyle/>
          <a:p>
            <a:endParaRPr lang="pt-BR">
              <a:solidFill>
                <a:prstClr val="black">
                  <a:tint val="75000"/>
                </a:prstClr>
              </a:solidFill>
            </a:endParaRPr>
          </a:p>
        </p:txBody>
      </p:sp>
      <p:sp>
        <p:nvSpPr>
          <p:cNvPr id="4" name="Espaço Reservado para Número de Slide 3"/>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7508338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 texto mestre</a:t>
            </a:r>
          </a:p>
        </p:txBody>
      </p:sp>
      <p:sp>
        <p:nvSpPr>
          <p:cNvPr id="4" name="Espaço Reservado para Data 3"/>
          <p:cNvSpPr>
            <a:spLocks noGrp="1"/>
          </p:cNvSpPr>
          <p:nvPr>
            <p:ph type="dt" sz="half" idx="10"/>
          </p:nvPr>
        </p:nvSpPr>
        <p:spPr/>
        <p:txBody>
          <a:bodyPr/>
          <a:lstStyle/>
          <a:p>
            <a:fld id="{519F1065-9BCC-4DF1-BFFB-75595F8700F4}" type="datetimeFigureOut">
              <a:rPr lang="pt-BR" smtClean="0"/>
              <a:pPr/>
              <a:t>11/08/2025</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F5EF8141-5781-4FD4-9552-C5D35CA5005E}" type="slidenum">
              <a:rPr lang="pt-BR" smtClean="0"/>
              <a:pPr/>
              <a:t>‹nº›</a:t>
            </a:fld>
            <a:endParaRPr lang="pt-BR"/>
          </a:p>
        </p:txBody>
      </p:sp>
    </p:spTree>
    <p:extLst>
      <p:ext uri="{BB962C8B-B14F-4D97-AF65-F5344CB8AC3E}">
        <p14:creationId xmlns:p14="http://schemas.microsoft.com/office/powerpoint/2010/main" val="26201642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519F1065-9BCC-4DF1-BFFB-75595F8700F4}" type="datetimeFigureOut">
              <a:rPr lang="pt-BR" smtClean="0">
                <a:solidFill>
                  <a:prstClr val="black">
                    <a:tint val="75000"/>
                  </a:prstClr>
                </a:solidFill>
              </a:rPr>
              <a:pPr/>
              <a:t>11/08/2025</a:t>
            </a:fld>
            <a:endParaRPr lang="pt-BR">
              <a:solidFill>
                <a:prstClr val="black">
                  <a:tint val="75000"/>
                </a:prstClr>
              </a:solidFill>
            </a:endParaRPr>
          </a:p>
        </p:txBody>
      </p:sp>
      <p:sp>
        <p:nvSpPr>
          <p:cNvPr id="6" name="Espaço Reservado para Rodapé 5"/>
          <p:cNvSpPr>
            <a:spLocks noGrp="1"/>
          </p:cNvSpPr>
          <p:nvPr>
            <p:ph type="ftr" sz="quarter" idx="11"/>
          </p:nvPr>
        </p:nvSpPr>
        <p:spPr/>
        <p:txBody>
          <a:bodyPr/>
          <a:lstStyle/>
          <a:p>
            <a:endParaRPr lang="pt-BR">
              <a:solidFill>
                <a:prstClr val="black">
                  <a:tint val="75000"/>
                </a:prstClr>
              </a:solidFill>
            </a:endParaRPr>
          </a:p>
        </p:txBody>
      </p:sp>
      <p:sp>
        <p:nvSpPr>
          <p:cNvPr id="7" name="Espaço Reservado para Número de Slide 6"/>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2537817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519F1065-9BCC-4DF1-BFFB-75595F8700F4}" type="datetimeFigureOut">
              <a:rPr lang="pt-BR" smtClean="0">
                <a:solidFill>
                  <a:prstClr val="black">
                    <a:tint val="75000"/>
                  </a:prstClr>
                </a:solidFill>
              </a:rPr>
              <a:pPr/>
              <a:t>11/08/2025</a:t>
            </a:fld>
            <a:endParaRPr lang="pt-BR">
              <a:solidFill>
                <a:prstClr val="black">
                  <a:tint val="75000"/>
                </a:prstClr>
              </a:solidFill>
            </a:endParaRPr>
          </a:p>
        </p:txBody>
      </p:sp>
      <p:sp>
        <p:nvSpPr>
          <p:cNvPr id="6" name="Espaço Reservado para Rodapé 5"/>
          <p:cNvSpPr>
            <a:spLocks noGrp="1"/>
          </p:cNvSpPr>
          <p:nvPr>
            <p:ph type="ftr" sz="quarter" idx="11"/>
          </p:nvPr>
        </p:nvSpPr>
        <p:spPr/>
        <p:txBody>
          <a:bodyPr/>
          <a:lstStyle/>
          <a:p>
            <a:endParaRPr lang="pt-BR">
              <a:solidFill>
                <a:prstClr val="black">
                  <a:tint val="75000"/>
                </a:prstClr>
              </a:solidFill>
            </a:endParaRPr>
          </a:p>
        </p:txBody>
      </p:sp>
      <p:sp>
        <p:nvSpPr>
          <p:cNvPr id="7" name="Espaço Reservado para Número de Slide 6"/>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7841717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519F1065-9BCC-4DF1-BFFB-75595F8700F4}" type="datetimeFigureOut">
              <a:rPr lang="pt-BR" smtClean="0">
                <a:solidFill>
                  <a:prstClr val="black">
                    <a:tint val="75000"/>
                  </a:prstClr>
                </a:solidFill>
              </a:rPr>
              <a:pPr/>
              <a:t>11/08/2025</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6826562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838200" y="365125"/>
            <a:ext cx="7734300" cy="5811838"/>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519F1065-9BCC-4DF1-BFFB-75595F8700F4}" type="datetimeFigureOut">
              <a:rPr lang="pt-BR" smtClean="0">
                <a:solidFill>
                  <a:prstClr val="black">
                    <a:tint val="75000"/>
                  </a:prstClr>
                </a:solidFill>
              </a:rPr>
              <a:pPr/>
              <a:t>11/08/2025</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846845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838200" y="1825625"/>
            <a:ext cx="5181600" cy="435133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6172200" y="1825625"/>
            <a:ext cx="5181600" cy="435133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519F1065-9BCC-4DF1-BFFB-75595F8700F4}" type="datetimeFigureOut">
              <a:rPr lang="pt-BR" smtClean="0"/>
              <a:pPr/>
              <a:t>11/08/2025</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F5EF8141-5781-4FD4-9552-C5D35CA5005E}" type="slidenum">
              <a:rPr lang="pt-BR" smtClean="0"/>
              <a:pPr/>
              <a:t>‹nº›</a:t>
            </a:fld>
            <a:endParaRPr lang="pt-BR"/>
          </a:p>
        </p:txBody>
      </p:sp>
    </p:spTree>
    <p:extLst>
      <p:ext uri="{BB962C8B-B14F-4D97-AF65-F5344CB8AC3E}">
        <p14:creationId xmlns:p14="http://schemas.microsoft.com/office/powerpoint/2010/main" val="39852905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 name="Espaço Reservado para Conteúdo 3"/>
          <p:cNvSpPr>
            <a:spLocks noGrp="1"/>
          </p:cNvSpPr>
          <p:nvPr>
            <p:ph sz="half" idx="2"/>
          </p:nvPr>
        </p:nvSpPr>
        <p:spPr>
          <a:xfrm>
            <a:off x="839788" y="2505075"/>
            <a:ext cx="5157787" cy="368458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6" name="Espaço Reservado para Conteúdo 5"/>
          <p:cNvSpPr>
            <a:spLocks noGrp="1"/>
          </p:cNvSpPr>
          <p:nvPr>
            <p:ph sz="quarter" idx="4"/>
          </p:nvPr>
        </p:nvSpPr>
        <p:spPr>
          <a:xfrm>
            <a:off x="6172200" y="2505075"/>
            <a:ext cx="5183188" cy="368458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519F1065-9BCC-4DF1-BFFB-75595F8700F4}" type="datetimeFigureOut">
              <a:rPr lang="pt-BR" smtClean="0"/>
              <a:pPr/>
              <a:t>11/08/2025</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F5EF8141-5781-4FD4-9552-C5D35CA5005E}" type="slidenum">
              <a:rPr lang="pt-BR" smtClean="0"/>
              <a:pPr/>
              <a:t>‹nº›</a:t>
            </a:fld>
            <a:endParaRPr lang="pt-BR"/>
          </a:p>
        </p:txBody>
      </p:sp>
    </p:spTree>
    <p:extLst>
      <p:ext uri="{BB962C8B-B14F-4D97-AF65-F5344CB8AC3E}">
        <p14:creationId xmlns:p14="http://schemas.microsoft.com/office/powerpoint/2010/main" val="33417526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sz="half" idx="10"/>
          </p:nvPr>
        </p:nvSpPr>
        <p:spPr/>
        <p:txBody>
          <a:bodyPr/>
          <a:lstStyle/>
          <a:p>
            <a:fld id="{519F1065-9BCC-4DF1-BFFB-75595F8700F4}" type="datetimeFigureOut">
              <a:rPr lang="pt-BR" smtClean="0"/>
              <a:pPr/>
              <a:t>11/08/2025</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F5EF8141-5781-4FD4-9552-C5D35CA5005E}" type="slidenum">
              <a:rPr lang="pt-BR" smtClean="0"/>
              <a:pPr/>
              <a:t>‹nº›</a:t>
            </a:fld>
            <a:endParaRPr lang="pt-BR"/>
          </a:p>
        </p:txBody>
      </p:sp>
    </p:spTree>
    <p:extLst>
      <p:ext uri="{BB962C8B-B14F-4D97-AF65-F5344CB8AC3E}">
        <p14:creationId xmlns:p14="http://schemas.microsoft.com/office/powerpoint/2010/main" val="2367153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519F1065-9BCC-4DF1-BFFB-75595F8700F4}" type="datetimeFigureOut">
              <a:rPr lang="pt-BR" smtClean="0"/>
              <a:pPr/>
              <a:t>11/08/2025</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F5EF8141-5781-4FD4-9552-C5D35CA5005E}" type="slidenum">
              <a:rPr lang="pt-BR" smtClean="0"/>
              <a:pPr/>
              <a:t>‹nº›</a:t>
            </a:fld>
            <a:endParaRPr lang="pt-BR"/>
          </a:p>
        </p:txBody>
      </p:sp>
    </p:spTree>
    <p:extLst>
      <p:ext uri="{BB962C8B-B14F-4D97-AF65-F5344CB8AC3E}">
        <p14:creationId xmlns:p14="http://schemas.microsoft.com/office/powerpoint/2010/main" val="27508338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519F1065-9BCC-4DF1-BFFB-75595F8700F4}" type="datetimeFigureOut">
              <a:rPr lang="pt-BR" smtClean="0"/>
              <a:pPr/>
              <a:t>11/08/2025</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F5EF8141-5781-4FD4-9552-C5D35CA5005E}" type="slidenum">
              <a:rPr lang="pt-BR" smtClean="0"/>
              <a:pPr/>
              <a:t>‹nº›</a:t>
            </a:fld>
            <a:endParaRPr lang="pt-BR"/>
          </a:p>
        </p:txBody>
      </p:sp>
    </p:spTree>
    <p:extLst>
      <p:ext uri="{BB962C8B-B14F-4D97-AF65-F5344CB8AC3E}">
        <p14:creationId xmlns:p14="http://schemas.microsoft.com/office/powerpoint/2010/main" val="22537817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519F1065-9BCC-4DF1-BFFB-75595F8700F4}" type="datetimeFigureOut">
              <a:rPr lang="pt-BR" smtClean="0"/>
              <a:pPr/>
              <a:t>11/08/2025</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F5EF8141-5781-4FD4-9552-C5D35CA5005E}" type="slidenum">
              <a:rPr lang="pt-BR" smtClean="0"/>
              <a:pPr/>
              <a:t>‹nº›</a:t>
            </a:fld>
            <a:endParaRPr lang="pt-BR"/>
          </a:p>
        </p:txBody>
      </p:sp>
    </p:spTree>
    <p:extLst>
      <p:ext uri="{BB962C8B-B14F-4D97-AF65-F5344CB8AC3E}">
        <p14:creationId xmlns:p14="http://schemas.microsoft.com/office/powerpoint/2010/main" val="17841717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9F1065-9BCC-4DF1-BFFB-75595F8700F4}" type="datetimeFigureOut">
              <a:rPr lang="pt-BR" smtClean="0"/>
              <a:pPr/>
              <a:t>11/08/2025</a:t>
            </a:fld>
            <a:endParaRPr lang="pt-BR"/>
          </a:p>
        </p:txBody>
      </p:sp>
      <p:sp>
        <p:nvSpPr>
          <p:cNvPr id="5" name="Espaço Reservado para Rodapé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EF8141-5781-4FD4-9552-C5D35CA5005E}" type="slidenum">
              <a:rPr lang="pt-BR" smtClean="0"/>
              <a:pPr/>
              <a:t>‹nº›</a:t>
            </a:fld>
            <a:endParaRPr lang="pt-BR"/>
          </a:p>
        </p:txBody>
      </p:sp>
    </p:spTree>
    <p:extLst>
      <p:ext uri="{BB962C8B-B14F-4D97-AF65-F5344CB8AC3E}">
        <p14:creationId xmlns:p14="http://schemas.microsoft.com/office/powerpoint/2010/main" val="23556658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9F1065-9BCC-4DF1-BFFB-75595F8700F4}" type="datetimeFigureOut">
              <a:rPr lang="pt-BR" smtClean="0">
                <a:solidFill>
                  <a:prstClr val="black">
                    <a:tint val="75000"/>
                  </a:prstClr>
                </a:solidFill>
              </a:rPr>
              <a:pPr/>
              <a:t>11/08/2025</a:t>
            </a:fld>
            <a:endParaRPr lang="pt-BR">
              <a:solidFill>
                <a:prstClr val="black">
                  <a:tint val="75000"/>
                </a:prstClr>
              </a:solidFill>
            </a:endParaRPr>
          </a:p>
        </p:txBody>
      </p:sp>
      <p:sp>
        <p:nvSpPr>
          <p:cNvPr id="5" name="Espaço Reservado para Rodapé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solidFill>
                <a:prstClr val="black">
                  <a:tint val="75000"/>
                </a:prstClr>
              </a:solidFill>
            </a:endParaRPr>
          </a:p>
        </p:txBody>
      </p:sp>
      <p:sp>
        <p:nvSpPr>
          <p:cNvPr id="6" name="Espaço Reservado para Número de Slid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3556658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9F1065-9BCC-4DF1-BFFB-75595F8700F4}" type="datetimeFigureOut">
              <a:rPr lang="pt-BR" smtClean="0">
                <a:solidFill>
                  <a:prstClr val="black">
                    <a:tint val="75000"/>
                  </a:prstClr>
                </a:solidFill>
              </a:rPr>
              <a:pPr/>
              <a:t>11/08/2025</a:t>
            </a:fld>
            <a:endParaRPr lang="pt-BR">
              <a:solidFill>
                <a:prstClr val="black">
                  <a:tint val="75000"/>
                </a:prstClr>
              </a:solidFill>
            </a:endParaRPr>
          </a:p>
        </p:txBody>
      </p:sp>
      <p:sp>
        <p:nvSpPr>
          <p:cNvPr id="5" name="Espaço Reservado para Rodapé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solidFill>
                <a:prstClr val="black">
                  <a:tint val="75000"/>
                </a:prstClr>
              </a:solidFill>
            </a:endParaRPr>
          </a:p>
        </p:txBody>
      </p:sp>
      <p:sp>
        <p:nvSpPr>
          <p:cNvPr id="6" name="Espaço Reservado para Número de Slid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35566581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themeOverride" Target="../theme/themeOverride31.xml"/></Relationships>
</file>

<file path=ppt/slides/_rels/slide10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themeOverride" Target="../theme/themeOverride32.xml"/><Relationship Id="rId4" Type="http://schemas.openxmlformats.org/officeDocument/2006/relationships/image" Target="../media/image70.jpg"/></Relationships>
</file>

<file path=ppt/slides/_rels/slide10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themeOverride" Target="../theme/themeOverride33.xml"/><Relationship Id="rId5" Type="http://schemas.openxmlformats.org/officeDocument/2006/relationships/image" Target="../media/image72.jpeg"/><Relationship Id="rId4" Type="http://schemas.openxmlformats.org/officeDocument/2006/relationships/image" Target="../media/image71.png"/></Relationships>
</file>

<file path=ppt/slides/_rels/slide10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themeOverride" Target="../theme/themeOverride34.xml"/><Relationship Id="rId4" Type="http://schemas.openxmlformats.org/officeDocument/2006/relationships/image" Target="../media/image73.jpeg"/></Relationships>
</file>

<file path=ppt/slides/_rels/slide10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themeOverride" Target="../theme/themeOverride35.xml"/><Relationship Id="rId5" Type="http://schemas.openxmlformats.org/officeDocument/2006/relationships/image" Target="../media/image74.jpeg"/><Relationship Id="rId4" Type="http://schemas.openxmlformats.org/officeDocument/2006/relationships/image" Target="../media/image46.png"/></Relationships>
</file>

<file path=ppt/slides/_rels/slide10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1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jpe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5.png"/><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5.png"/><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png"/><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png"/><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5.png"/><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png"/><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pn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png"/><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hemeOverride" Target="../theme/themeOverride3.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hemeOverride" Target="../theme/themeOverride4.xml"/><Relationship Id="rId4" Type="http://schemas.openxmlformats.org/officeDocument/2006/relationships/image" Target="../media/image38.pn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hemeOverride" Target="../theme/themeOverride5.xml"/><Relationship Id="rId4" Type="http://schemas.openxmlformats.org/officeDocument/2006/relationships/image" Target="../media/image39.png"/></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hemeOverride" Target="../theme/themeOverride6.xml"/><Relationship Id="rId4" Type="http://schemas.openxmlformats.org/officeDocument/2006/relationships/image" Target="../media/image40.emf"/></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hemeOverride" Target="../theme/themeOverride7.xml"/><Relationship Id="rId4" Type="http://schemas.openxmlformats.org/officeDocument/2006/relationships/image" Target="../media/image41.emf"/></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hemeOverride" Target="../theme/themeOverride8.xml"/><Relationship Id="rId5" Type="http://schemas.openxmlformats.org/officeDocument/2006/relationships/image" Target="../media/image43.png"/><Relationship Id="rId4" Type="http://schemas.openxmlformats.org/officeDocument/2006/relationships/image" Target="../media/image42.emf"/></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hemeOverride" Target="../theme/themeOverride9.xml"/><Relationship Id="rId5" Type="http://schemas.openxmlformats.org/officeDocument/2006/relationships/image" Target="../media/image44.emf"/><Relationship Id="rId4" Type="http://schemas.openxmlformats.org/officeDocument/2006/relationships/image" Target="../media/image42.emf"/></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hemeOverride" Target="../theme/themeOverride10.xml"/><Relationship Id="rId5" Type="http://schemas.openxmlformats.org/officeDocument/2006/relationships/image" Target="../media/image45.png"/><Relationship Id="rId4" Type="http://schemas.openxmlformats.org/officeDocument/2006/relationships/image" Target="../media/image42.emf"/></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7.jpeg"/></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hemeOverride" Target="../theme/themeOverride11.xml"/></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hemeOverride" Target="../theme/themeOverride12.xml"/></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hemeOverride" Target="../theme/themeOverride13.xml"/></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hemeOverride" Target="../theme/themeOverride14.xml"/></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hemeOverride" Target="../theme/themeOverride15.xml"/></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hemeOverride" Target="../theme/themeOverride16.xml"/><Relationship Id="rId4" Type="http://schemas.openxmlformats.org/officeDocument/2006/relationships/image" Target="../media/image48.png"/></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hemeOverride" Target="../theme/themeOverride17.xml"/><Relationship Id="rId4" Type="http://schemas.openxmlformats.org/officeDocument/2006/relationships/image" Target="../media/image49.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hemeOverride" Target="../theme/themeOverride18.xml"/><Relationship Id="rId4" Type="http://schemas.openxmlformats.org/officeDocument/2006/relationships/image" Target="../media/image50.png"/></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hemeOverride" Target="../theme/themeOverride19.xml"/></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hemeOverride" Target="../theme/themeOverride20.xml"/></Relationships>
</file>

<file path=ppt/slides/_rels/slide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hemeOverride" Target="../theme/themeOverride21.xml"/><Relationship Id="rId4" Type="http://schemas.openxmlformats.org/officeDocument/2006/relationships/image" Target="../media/image51.jpeg"/></Relationships>
</file>

<file path=ppt/slides/_rels/slide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hemeOverride" Target="../theme/themeOverride22.xml"/><Relationship Id="rId4" Type="http://schemas.openxmlformats.org/officeDocument/2006/relationships/image" Target="../media/image52.jpeg"/></Relationships>
</file>

<file path=ppt/slides/_rels/slide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hemeOverride" Target="../theme/themeOverride23.xml"/><Relationship Id="rId4" Type="http://schemas.openxmlformats.org/officeDocument/2006/relationships/image" Target="../media/image53.jpeg"/></Relationships>
</file>

<file path=ppt/slides/_rels/slide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hemeOverride" Target="../theme/themeOverride24.xml"/><Relationship Id="rId4" Type="http://schemas.openxmlformats.org/officeDocument/2006/relationships/image" Target="../media/image54.jpeg"/></Relationships>
</file>

<file path=ppt/slides/_rels/slide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hemeOverride" Target="../theme/themeOverride25.xml"/><Relationship Id="rId4" Type="http://schemas.openxmlformats.org/officeDocument/2006/relationships/image" Target="../media/image55.jpeg"/></Relationships>
</file>

<file path=ppt/slides/_rels/slide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hemeOverride" Target="../theme/themeOverride26.xml"/><Relationship Id="rId4" Type="http://schemas.openxmlformats.org/officeDocument/2006/relationships/image" Target="../media/image56.jpeg"/></Relationships>
</file>

<file path=ppt/slides/_rels/slide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hemeOverride" Target="../theme/themeOverride27.xml"/><Relationship Id="rId4" Type="http://schemas.openxmlformats.org/officeDocument/2006/relationships/image" Target="../media/image57.jpeg"/></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hemeOverride" Target="../theme/themeOverride28.xml"/></Relationships>
</file>

<file path=ppt/slides/_rels/slide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themeOverride" Target="../theme/themeOverride29.xml"/><Relationship Id="rId4" Type="http://schemas.openxmlformats.org/officeDocument/2006/relationships/image" Target="../media/image59.jpeg"/></Relationships>
</file>

<file path=ppt/slides/_rels/slide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hemeOverride" Target="../theme/themeOverride30.xml"/></Relationships>
</file>

<file path=ppt/slides/_rels/slide8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hyperlink" Target="https://pt.wikipedia.org/wiki/DOI/CODI" TargetMode="External"/><Relationship Id="rId3" Type="http://schemas.openxmlformats.org/officeDocument/2006/relationships/hyperlink" Target="https://pt.wikipedia.org/wiki/24_de_outubro" TargetMode="External"/><Relationship Id="rId7" Type="http://schemas.openxmlformats.org/officeDocument/2006/relationships/hyperlink" Target="https://pt.wikipedia.org/wiki/Servi%C3%A7o_Nacional_de_Informa%C3%A7%C3%B5es" TargetMode="External"/><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hyperlink" Target="https://pt.wikipedia.org/wiki/Partido_Comunista_Brasileiro" TargetMode="External"/><Relationship Id="rId5" Type="http://schemas.openxmlformats.org/officeDocument/2006/relationships/hyperlink" Target="https://pt.wikipedia.org/wiki/II_Ex%C3%A9rcito" TargetMode="External"/><Relationship Id="rId4" Type="http://schemas.openxmlformats.org/officeDocument/2006/relationships/hyperlink" Target="https://pt.wikipedia.org/wiki/TV_Cultura" TargetMode="External"/><Relationship Id="rId9" Type="http://schemas.openxmlformats.org/officeDocument/2006/relationships/image" Target="../media/image8.jpeg"/></Relationships>
</file>

<file path=ppt/slides/_rels/slide9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83015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aixaDeTexto 2"/>
          <p:cNvSpPr txBox="1"/>
          <p:nvPr/>
        </p:nvSpPr>
        <p:spPr>
          <a:xfrm>
            <a:off x="339459" y="802613"/>
            <a:ext cx="1140177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1200" cap="none" spc="0" normalizeH="0" baseline="0" noProof="0" dirty="0">
                <a:ln>
                  <a:noFill/>
                </a:ln>
                <a:solidFill>
                  <a:prstClr val="black"/>
                </a:solidFill>
                <a:effectLst/>
                <a:uLnTx/>
                <a:uFillTx/>
                <a:latin typeface="Calibri"/>
                <a:ea typeface="+mn-ea"/>
                <a:cs typeface="+mn-cs"/>
              </a:rPr>
              <a:t>Contexto elaboração da Constituição Federal de 1988</a:t>
            </a:r>
          </a:p>
        </p:txBody>
      </p:sp>
      <p:sp>
        <p:nvSpPr>
          <p:cNvPr id="4" name="CaixaDeTexto 3"/>
          <p:cNvSpPr txBox="1"/>
          <p:nvPr/>
        </p:nvSpPr>
        <p:spPr>
          <a:xfrm>
            <a:off x="103239" y="1693976"/>
            <a:ext cx="5992761" cy="45243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3200" b="0" i="0" u="none" strike="noStrike" kern="1200" cap="none" spc="0" normalizeH="0" baseline="0" noProof="0" dirty="0">
                <a:ln>
                  <a:noFill/>
                </a:ln>
                <a:solidFill>
                  <a:prstClr val="black"/>
                </a:solidFill>
                <a:effectLst/>
                <a:uLnTx/>
                <a:uFillTx/>
                <a:latin typeface="Calibri"/>
                <a:ea typeface="+mn-ea"/>
                <a:cs typeface="+mn-cs"/>
              </a:rPr>
              <a:t>O anteprojeto da Subcomissão dos Direitos e Garantias Individuais trazia uma série de dispositivos sobre a cidadania, a partir da realização de audiências públicas e de </a:t>
            </a:r>
            <a:r>
              <a:rPr kumimoji="0" lang="pt-BR" sz="3200" b="1" i="0" u="none" strike="noStrike" kern="1200" cap="none" spc="0" normalizeH="0" baseline="0" noProof="0" dirty="0">
                <a:ln>
                  <a:noFill/>
                </a:ln>
                <a:solidFill>
                  <a:prstClr val="black"/>
                </a:solidFill>
                <a:effectLst/>
                <a:uLnTx/>
                <a:uFillTx/>
                <a:latin typeface="Calibri"/>
                <a:ea typeface="+mn-ea"/>
                <a:cs typeface="+mn-cs"/>
              </a:rPr>
              <a:t>121 sugestões </a:t>
            </a:r>
            <a:r>
              <a:rPr kumimoji="0" lang="pt-BR" sz="3200" b="0" i="0" u="none" strike="noStrike" kern="1200" cap="none" spc="0" normalizeH="0" baseline="0" noProof="0" dirty="0">
                <a:ln>
                  <a:noFill/>
                </a:ln>
                <a:solidFill>
                  <a:prstClr val="black"/>
                </a:solidFill>
                <a:effectLst/>
                <a:uLnTx/>
                <a:uFillTx/>
                <a:latin typeface="Calibri"/>
                <a:ea typeface="+mn-ea"/>
                <a:cs typeface="+mn-cs"/>
              </a:rPr>
              <a:t>de cidadãos enviadas aos constituintes, algumas com </a:t>
            </a:r>
            <a:r>
              <a:rPr kumimoji="0" lang="pt-BR" sz="3200" b="1" i="0" u="none" strike="noStrike" kern="1200" cap="none" spc="0" normalizeH="0" baseline="0" noProof="0" dirty="0">
                <a:ln>
                  <a:noFill/>
                </a:ln>
                <a:solidFill>
                  <a:prstClr val="black"/>
                </a:solidFill>
                <a:effectLst/>
                <a:uLnTx/>
                <a:uFillTx/>
                <a:latin typeface="Calibri"/>
                <a:ea typeface="+mn-ea"/>
                <a:cs typeface="+mn-cs"/>
              </a:rPr>
              <a:t>mais de 1 milhão de assinaturas. </a:t>
            </a:r>
          </a:p>
        </p:txBody>
      </p:sp>
      <p:pic>
        <p:nvPicPr>
          <p:cNvPr id="5" name="Imagem 4">
            <a:extLst>
              <a:ext uri="{FF2B5EF4-FFF2-40B4-BE49-F238E27FC236}">
                <a16:creationId xmlns:a16="http://schemas.microsoft.com/office/drawing/2014/main" id="{9092F6E7-5E7E-D50B-FE43-B5E44A0F9F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6039" y="3171304"/>
            <a:ext cx="5775961" cy="3686696"/>
          </a:xfrm>
          <a:prstGeom prst="rect">
            <a:avLst/>
          </a:prstGeom>
        </p:spPr>
      </p:pic>
      <p:sp>
        <p:nvSpPr>
          <p:cNvPr id="7" name="CaixaDeTexto 6">
            <a:extLst>
              <a:ext uri="{FF2B5EF4-FFF2-40B4-BE49-F238E27FC236}">
                <a16:creationId xmlns:a16="http://schemas.microsoft.com/office/drawing/2014/main" id="{F99D66F2-4BF7-6852-A982-54E6662A4B71}"/>
              </a:ext>
            </a:extLst>
          </p:cNvPr>
          <p:cNvSpPr txBox="1"/>
          <p:nvPr/>
        </p:nvSpPr>
        <p:spPr>
          <a:xfrm>
            <a:off x="6332220" y="1693976"/>
            <a:ext cx="5520321" cy="147732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3000" b="1" i="0" u="none" strike="noStrike" kern="1200" cap="none" spc="0" normalizeH="0" baseline="0" noProof="0" dirty="0">
                <a:ln>
                  <a:noFill/>
                </a:ln>
                <a:solidFill>
                  <a:prstClr val="black"/>
                </a:solidFill>
                <a:effectLst/>
                <a:uLnTx/>
                <a:uFillTx/>
                <a:latin typeface="Calibri"/>
                <a:ea typeface="+mn-ea"/>
                <a:cs typeface="+mn-cs"/>
              </a:rPr>
              <a:t>A Constituição Federal é conhecida como “Constituição Cidadã.”</a:t>
            </a:r>
          </a:p>
        </p:txBody>
      </p:sp>
    </p:spTree>
    <p:extLst>
      <p:ext uri="{BB962C8B-B14F-4D97-AF65-F5344CB8AC3E}">
        <p14:creationId xmlns:p14="http://schemas.microsoft.com/office/powerpoint/2010/main" val="341177926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aixaDeTexto 2"/>
          <p:cNvSpPr txBox="1"/>
          <p:nvPr/>
        </p:nvSpPr>
        <p:spPr>
          <a:xfrm>
            <a:off x="93536" y="855578"/>
            <a:ext cx="11401778" cy="707886"/>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a:noFill/>
                </a:ln>
                <a:solidFill>
                  <a:prstClr val="black"/>
                </a:solidFill>
                <a:effectLst/>
                <a:uLnTx/>
                <a:uFillTx/>
                <a:latin typeface="Calibri"/>
                <a:ea typeface="+mn-ea"/>
                <a:cs typeface="+mn-cs"/>
              </a:rPr>
              <a:t>Novidades ITP 2025</a:t>
            </a:r>
            <a:endParaRPr kumimoji="0" lang="pt-BR"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 name="CaixaDeTexto 4">
            <a:extLst>
              <a:ext uri="{FF2B5EF4-FFF2-40B4-BE49-F238E27FC236}">
                <a16:creationId xmlns:a16="http://schemas.microsoft.com/office/drawing/2014/main" id="{772033BA-9758-49AC-8865-9DD9826FAA84}"/>
              </a:ext>
            </a:extLst>
          </p:cNvPr>
          <p:cNvSpPr txBox="1"/>
          <p:nvPr/>
        </p:nvSpPr>
        <p:spPr>
          <a:xfrm>
            <a:off x="718457" y="1556036"/>
            <a:ext cx="10776857" cy="2459135"/>
          </a:xfrm>
          <a:prstGeom prst="rect">
            <a:avLst/>
          </a:prstGeom>
          <a:noFill/>
        </p:spPr>
        <p:txBody>
          <a:bodyPr wrap="square">
            <a:spAutoFit/>
          </a:bodyPr>
          <a:lstStyle/>
          <a:p>
            <a:pPr marL="514350" marR="0" lvl="0" indent="-514350" algn="just" defTabSz="914400" rtl="0" eaLnBrk="1" fontAlgn="auto" latinLnBrk="0" hangingPunct="1">
              <a:lnSpc>
                <a:spcPct val="115000"/>
              </a:lnSpc>
              <a:spcBef>
                <a:spcPts val="0"/>
              </a:spcBef>
              <a:spcAft>
                <a:spcPts val="1000"/>
              </a:spcAft>
              <a:buClrTx/>
              <a:buSzTx/>
              <a:buFont typeface="+mj-lt"/>
              <a:buAutoNum type="arabicPeriod" startAt="6"/>
              <a:tabLst/>
              <a:defRPr/>
            </a:pPr>
            <a:r>
              <a:rPr kumimoji="0" lang="pt-BR" sz="2800" b="1" i="0" u="none" strike="noStrike" kern="1200" cap="none" spc="0" normalizeH="0" baseline="0" noProof="0" dirty="0">
                <a:ln>
                  <a:noFill/>
                </a:ln>
                <a:solidFill>
                  <a:prstClr val="black"/>
                </a:solidFill>
                <a:effectLst/>
                <a:uLnTx/>
                <a:uFillTx/>
                <a:latin typeface="Calibri"/>
                <a:ea typeface="+mn-ea"/>
                <a:cs typeface="+mn-cs"/>
              </a:rPr>
              <a:t>Descomplicou enunciado sobre renúncias de receitas;</a:t>
            </a:r>
          </a:p>
          <a:p>
            <a:pPr marL="514350" marR="0" lvl="0" indent="-514350" algn="just" defTabSz="914400" rtl="0" eaLnBrk="1" fontAlgn="auto" latinLnBrk="0" hangingPunct="1">
              <a:lnSpc>
                <a:spcPct val="115000"/>
              </a:lnSpc>
              <a:spcBef>
                <a:spcPts val="0"/>
              </a:spcBef>
              <a:spcAft>
                <a:spcPts val="1000"/>
              </a:spcAft>
              <a:buClrTx/>
              <a:buSzTx/>
              <a:buFont typeface="+mj-lt"/>
              <a:buAutoNum type="arabicPeriod" startAt="6"/>
              <a:tabLst/>
              <a:defRPr/>
            </a:pPr>
            <a:r>
              <a:rPr kumimoji="0" lang="pt-BR" sz="280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Emendas Parlamentares, individuais, de bancada, PIX;</a:t>
            </a:r>
          </a:p>
          <a:p>
            <a:pPr marL="514350" marR="0" lvl="0" indent="-514350" algn="just" defTabSz="914400" rtl="0" eaLnBrk="1" fontAlgn="auto" latinLnBrk="0" hangingPunct="1">
              <a:lnSpc>
                <a:spcPct val="115000"/>
              </a:lnSpc>
              <a:spcBef>
                <a:spcPts val="0"/>
              </a:spcBef>
              <a:spcAft>
                <a:spcPts val="1000"/>
              </a:spcAft>
              <a:buClrTx/>
              <a:buSzTx/>
              <a:buFont typeface="+mj-lt"/>
              <a:buAutoNum type="arabicPeriod" startAt="6"/>
              <a:tabLst/>
              <a:defRPr/>
            </a:pPr>
            <a:r>
              <a:rPr kumimoji="0" lang="pt-BR" sz="280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Filas de consultas, exames e serviços médicos;</a:t>
            </a:r>
          </a:p>
          <a:p>
            <a:pPr marL="514350" marR="0" lvl="0" indent="-514350" algn="just" defTabSz="914400" rtl="0" eaLnBrk="1" fontAlgn="auto" latinLnBrk="0" hangingPunct="1">
              <a:lnSpc>
                <a:spcPct val="115000"/>
              </a:lnSpc>
              <a:spcBef>
                <a:spcPts val="0"/>
              </a:spcBef>
              <a:spcAft>
                <a:spcPts val="1000"/>
              </a:spcAft>
              <a:buClrTx/>
              <a:buSzTx/>
              <a:buFont typeface="+mj-lt"/>
              <a:buAutoNum type="arabicPeriod" startAt="6"/>
              <a:tabLst/>
              <a:defRPr/>
            </a:pPr>
            <a:r>
              <a:rPr kumimoji="0" lang="pt-BR" sz="280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Estoques de medicamentos</a:t>
            </a:r>
            <a:endParaRPr kumimoji="0" lang="pt-BR" sz="28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4495132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3" name="CaixaDeTexto 2"/>
          <p:cNvSpPr txBox="1"/>
          <p:nvPr/>
        </p:nvSpPr>
        <p:spPr>
          <a:xfrm>
            <a:off x="184171" y="685236"/>
            <a:ext cx="11401778" cy="584775"/>
          </a:xfrm>
          <a:prstGeom prst="rect">
            <a:avLst/>
          </a:prstGeom>
          <a:noFill/>
          <a:ln>
            <a:solidFill>
              <a:schemeClr val="tx1"/>
            </a:solidFill>
          </a:ln>
        </p:spPr>
        <p:txBody>
          <a:bodyPr wrap="square" rtlCol="0">
            <a:spAutoFit/>
          </a:bodyPr>
          <a:lstStyle/>
          <a:p>
            <a:pPr algn="ctr"/>
            <a:r>
              <a:rPr lang="pt-BR" sz="3200" b="1" dirty="0"/>
              <a:t>Sistema único - LRF</a:t>
            </a:r>
            <a:endParaRPr lang="pt-BR" sz="2200" dirty="0">
              <a:latin typeface="Arial" panose="020B0604020202020204" pitchFamily="34" charset="0"/>
              <a:cs typeface="Arial" panose="020B0604020202020204" pitchFamily="34" charset="0"/>
            </a:endParaRPr>
          </a:p>
        </p:txBody>
      </p:sp>
      <p:sp>
        <p:nvSpPr>
          <p:cNvPr id="4" name="Retângulo 3"/>
          <p:cNvSpPr/>
          <p:nvPr/>
        </p:nvSpPr>
        <p:spPr>
          <a:xfrm>
            <a:off x="250291" y="1309339"/>
            <a:ext cx="11338560" cy="4401205"/>
          </a:xfrm>
          <a:prstGeom prst="rect">
            <a:avLst/>
          </a:prstGeom>
        </p:spPr>
        <p:txBody>
          <a:bodyPr wrap="square">
            <a:spAutoFit/>
          </a:bodyPr>
          <a:lstStyle/>
          <a:p>
            <a:pPr algn="just"/>
            <a:r>
              <a:rPr lang="pt-BR" sz="2000" b="1" i="0" dirty="0">
                <a:effectLst/>
              </a:rPr>
              <a:t>Consulta. Aplicação do § 6º da Lei de Responsabilidade Fiscal. </a:t>
            </a:r>
            <a:r>
              <a:rPr lang="pt-BR" sz="2000" b="1" i="0" u="sng" dirty="0">
                <a:effectLst/>
              </a:rPr>
              <a:t>1) é dever do Poder Executivo de cada Ente da Federação adquirir ou desenvolver, implantar, manter e gerenciar Sistema Único e Integrado de Execução Orçamentária, Administração Financeira e Controle (</a:t>
            </a:r>
            <a:r>
              <a:rPr lang="pt-BR" sz="2000" b="1" i="0" u="sng" dirty="0" err="1">
                <a:effectLst/>
              </a:rPr>
              <a:t>Siafic</a:t>
            </a:r>
            <a:r>
              <a:rPr lang="pt-BR" sz="2000" b="1" i="0" u="sng" dirty="0">
                <a:effectLst/>
              </a:rPr>
              <a:t>),</a:t>
            </a:r>
            <a:r>
              <a:rPr lang="pt-BR" sz="2000" b="1" i="0" dirty="0">
                <a:effectLst/>
              </a:rPr>
              <a:t> que deverá ser disponibilizado e utilizado, obrigatoriamente a partir de 01/01/2023, por todos Poderes e órgãos referidos no art. 20, incluídos autarquias; fundações públicas; empresas estatais dependentes e fundos, da respectiva unidade Federativa, com ou sem rateio de custos, sendo vedada a existência paralela de outros sistemas computacionais com a mesma finalidade, devendo ser observada a regulamentação do Decreto Federal nº 10.540/2020 ou de outro que venha a substituí-lo. 2) De acordo com o §6º do artigo 48 da LRF, devidamente regulamentado pelo Decreto Federal nº 10.540/2020, a atribuição do  Poder Executivo de cada unidade federativas restringe-se, tão somente, à disponibilização, manutenção e gerenciamento do Sistema Único e Integrado de Execução Orçamentária, Administração Financeira e Controle (</a:t>
            </a:r>
            <a:r>
              <a:rPr lang="pt-BR" sz="2000" b="1" i="0" dirty="0" err="1">
                <a:effectLst/>
              </a:rPr>
              <a:t>Siafic</a:t>
            </a:r>
            <a:r>
              <a:rPr lang="pt-BR" sz="2000" b="1" i="0" dirty="0">
                <a:effectLst/>
              </a:rPr>
              <a:t>), fato que não acarretar a concentração de mando em um único Poder e não invade as garantias e prerrogativas constitucionais e legais deferidas aos demais integrantes da respectiva unidade da federação, inexistindo, como isso, violação à independência dos demais Poderes.</a:t>
            </a:r>
            <a:endParaRPr lang="pt-BR" sz="2000" dirty="0"/>
          </a:p>
        </p:txBody>
      </p:sp>
    </p:spTree>
    <p:extLst>
      <p:ext uri="{BB962C8B-B14F-4D97-AF65-F5344CB8AC3E}">
        <p14:creationId xmlns:p14="http://schemas.microsoft.com/office/powerpoint/2010/main" val="3358494535"/>
      </p:ext>
    </p:extLst>
  </p:cSld>
  <p:clrMapOvr>
    <a:overrideClrMapping bg1="lt1" tx1="dk1" bg2="lt2" tx2="dk2" accent1="accent1" accent2="accent2" accent3="accent3" accent4="accent4" accent5="accent5" accent6="accent6" hlink="hlink" folHlink="folHlink"/>
  </p:clrMapOvr>
</p:sld>
</file>

<file path=ppt/slides/slide10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3" name="CaixaDeTexto 2"/>
          <p:cNvSpPr txBox="1"/>
          <p:nvPr/>
        </p:nvSpPr>
        <p:spPr>
          <a:xfrm>
            <a:off x="184171" y="685236"/>
            <a:ext cx="11401778" cy="1077218"/>
          </a:xfrm>
          <a:prstGeom prst="rect">
            <a:avLst/>
          </a:prstGeom>
          <a:noFill/>
          <a:ln>
            <a:solidFill>
              <a:schemeClr val="tx1"/>
            </a:solidFill>
          </a:ln>
        </p:spPr>
        <p:txBody>
          <a:bodyPr wrap="square" rtlCol="0">
            <a:spAutoFit/>
          </a:bodyPr>
          <a:lstStyle/>
          <a:p>
            <a:pPr algn="ctr"/>
            <a:r>
              <a:rPr lang="pt-BR" sz="3200" b="1" dirty="0"/>
              <a:t>Se Executivo não implantar </a:t>
            </a:r>
            <a:r>
              <a:rPr lang="pt-BR" sz="3200" b="1" dirty="0" err="1"/>
              <a:t>Siafic</a:t>
            </a:r>
            <a:r>
              <a:rPr lang="pt-BR" sz="3200" b="1" dirty="0"/>
              <a:t> no prazo legal, Legislativo pode licitar sistema</a:t>
            </a:r>
            <a:endParaRPr lang="pt-BR" sz="2200" dirty="0">
              <a:latin typeface="Arial" panose="020B0604020202020204" pitchFamily="34" charset="0"/>
              <a:cs typeface="Arial" panose="020B0604020202020204" pitchFamily="34" charset="0"/>
            </a:endParaRPr>
          </a:p>
        </p:txBody>
      </p:sp>
      <p:sp>
        <p:nvSpPr>
          <p:cNvPr id="4" name="Retângulo 3"/>
          <p:cNvSpPr/>
          <p:nvPr/>
        </p:nvSpPr>
        <p:spPr>
          <a:xfrm>
            <a:off x="3021495" y="1653896"/>
            <a:ext cx="8564453" cy="4093428"/>
          </a:xfrm>
          <a:prstGeom prst="rect">
            <a:avLst/>
          </a:prstGeom>
        </p:spPr>
        <p:txBody>
          <a:bodyPr wrap="square">
            <a:spAutoFit/>
          </a:bodyPr>
          <a:lstStyle/>
          <a:p>
            <a:pPr algn="just"/>
            <a:r>
              <a:rPr lang="pt-BR" sz="2000" b="1" i="0" dirty="0">
                <a:effectLst/>
              </a:rPr>
              <a:t>Caso o Poder Executivo não implante o Sistema Único e Integrado de Execução Orçamentária, Administração Financeira e Controle (</a:t>
            </a:r>
            <a:r>
              <a:rPr lang="pt-BR" sz="2000" b="1" i="0" dirty="0" err="1">
                <a:effectLst/>
              </a:rPr>
              <a:t>Siafic</a:t>
            </a:r>
            <a:r>
              <a:rPr lang="pt-BR" sz="2000" b="1" i="0" dirty="0">
                <a:effectLst/>
              </a:rPr>
              <a:t>) no prazo previsto pelo Decreto nº 10.540/20, o Poder Legislativo está excepcionalmente autorizado a licitar o serviço, em razão da necessidade de garantir a transparência da gestão fiscal, prevista no artigo 48 da Lei Complementar (LC) nº 101/00 (Lei de Responsabilidade Fiscal - LRF).</a:t>
            </a:r>
          </a:p>
          <a:p>
            <a:pPr algn="just"/>
            <a:endParaRPr lang="pt-BR" sz="2000" b="1" i="0" dirty="0">
              <a:effectLst/>
            </a:endParaRPr>
          </a:p>
          <a:p>
            <a:pPr algn="just"/>
            <a:r>
              <a:rPr lang="pt-BR" sz="2000" b="1" i="0" dirty="0">
                <a:effectLst/>
              </a:rPr>
              <a:t>De forma excepcional, o Poder Legislativo poderá contratar sistema integrado. Mas o contrato deve contemplar cláusula resolutiva, para permitir a sua extinção quando a implantação da solução de tecnologia da informação estiver completa, pois o sistema deverá ser mantido e gerenciado pelo Poder Executivo.</a:t>
            </a:r>
          </a:p>
          <a:p>
            <a:pPr algn="just"/>
            <a:r>
              <a:rPr lang="pt-BR" sz="2000" dirty="0"/>
              <a:t>Acórdão: 500/24 - Tribunal Pleno</a:t>
            </a:r>
          </a:p>
        </p:txBody>
      </p:sp>
      <p:pic>
        <p:nvPicPr>
          <p:cNvPr id="5" name="Imagem 4">
            <a:extLst>
              <a:ext uri="{FF2B5EF4-FFF2-40B4-BE49-F238E27FC236}">
                <a16:creationId xmlns:a16="http://schemas.microsoft.com/office/drawing/2014/main" id="{3574127D-F427-CA91-C3F9-BA891FF4E9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171" y="1653896"/>
            <a:ext cx="2709448" cy="2273508"/>
          </a:xfrm>
          <a:prstGeom prst="rect">
            <a:avLst/>
          </a:prstGeom>
        </p:spPr>
      </p:pic>
      <p:sp>
        <p:nvSpPr>
          <p:cNvPr id="7" name="CaixaDeTexto 6">
            <a:extLst>
              <a:ext uri="{FF2B5EF4-FFF2-40B4-BE49-F238E27FC236}">
                <a16:creationId xmlns:a16="http://schemas.microsoft.com/office/drawing/2014/main" id="{C5B66F33-2FDA-CE0E-31CC-4962D0F02519}"/>
              </a:ext>
            </a:extLst>
          </p:cNvPr>
          <p:cNvSpPr txBox="1"/>
          <p:nvPr/>
        </p:nvSpPr>
        <p:spPr>
          <a:xfrm>
            <a:off x="3021495" y="5747324"/>
            <a:ext cx="8564453" cy="646331"/>
          </a:xfrm>
          <a:prstGeom prst="rect">
            <a:avLst/>
          </a:prstGeom>
          <a:noFill/>
        </p:spPr>
        <p:txBody>
          <a:bodyPr wrap="square">
            <a:spAutoFit/>
          </a:bodyPr>
          <a:lstStyle/>
          <a:p>
            <a:r>
              <a:rPr lang="pt-BR" dirty="0"/>
              <a:t>Fonte: https://www1.tce.pr.gov.br/noticias/se-executivo-nao-implantar-siafic-no-prazo-legal-legislativo-pode-licitar-sistema/11189/N</a:t>
            </a:r>
          </a:p>
        </p:txBody>
      </p:sp>
    </p:spTree>
    <p:extLst>
      <p:ext uri="{BB962C8B-B14F-4D97-AF65-F5344CB8AC3E}">
        <p14:creationId xmlns:p14="http://schemas.microsoft.com/office/powerpoint/2010/main" val="3114713092"/>
      </p:ext>
    </p:extLst>
  </p:cSld>
  <p:clrMapOvr>
    <a:overrideClrMapping bg1="lt1" tx1="dk1" bg2="lt2" tx2="dk2" accent1="accent1" accent2="accent2" accent3="accent3" accent4="accent4" accent5="accent5" accent6="accent6" hlink="hlink" folHlink="folHlink"/>
  </p:clrMapOvr>
</p:sld>
</file>

<file path=ppt/slides/slide10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3" name="CaixaDeTexto 2"/>
          <p:cNvSpPr txBox="1"/>
          <p:nvPr/>
        </p:nvSpPr>
        <p:spPr>
          <a:xfrm>
            <a:off x="2155371" y="685236"/>
            <a:ext cx="9430578" cy="1077218"/>
          </a:xfrm>
          <a:prstGeom prst="rect">
            <a:avLst/>
          </a:prstGeom>
          <a:noFill/>
        </p:spPr>
        <p:txBody>
          <a:bodyPr wrap="square" rtlCol="0">
            <a:spAutoFit/>
          </a:bodyPr>
          <a:lstStyle/>
          <a:p>
            <a:pPr algn="ctr"/>
            <a:r>
              <a:rPr lang="pt-BR" sz="3200" b="1" dirty="0"/>
              <a:t>Transparência Pública</a:t>
            </a:r>
          </a:p>
          <a:p>
            <a:pPr algn="ctr"/>
            <a:r>
              <a:rPr lang="pt-BR" sz="3200" dirty="0"/>
              <a:t>Sistemas externos de apoio à transparência</a:t>
            </a:r>
            <a:endParaRPr lang="pt-BR" sz="2200" dirty="0">
              <a:latin typeface="Arial" panose="020B0604020202020204" pitchFamily="34" charset="0"/>
              <a:cs typeface="Arial" panose="020B0604020202020204" pitchFamily="34" charset="0"/>
            </a:endParaRPr>
          </a:p>
        </p:txBody>
      </p:sp>
      <p:sp>
        <p:nvSpPr>
          <p:cNvPr id="4" name="Retângulo 3"/>
          <p:cNvSpPr/>
          <p:nvPr/>
        </p:nvSpPr>
        <p:spPr>
          <a:xfrm>
            <a:off x="2220686" y="3370217"/>
            <a:ext cx="9457508" cy="1569660"/>
          </a:xfrm>
          <a:prstGeom prst="rect">
            <a:avLst/>
          </a:prstGeom>
        </p:spPr>
        <p:txBody>
          <a:bodyPr wrap="square">
            <a:spAutoFit/>
          </a:bodyPr>
          <a:lstStyle/>
          <a:p>
            <a:pPr algn="ctr"/>
            <a:r>
              <a:rPr lang="pt-BR" sz="3200" dirty="0"/>
              <a:t>PORTAL INFORMAÇÃO PARA TODOS:</a:t>
            </a:r>
          </a:p>
          <a:p>
            <a:pPr algn="just"/>
            <a:r>
              <a:rPr lang="pt-BR" sz="3200" dirty="0"/>
              <a:t>http://servicos.tce.pr.gov.br/TCEPR/Tribunal/Relacon/Entidade</a:t>
            </a:r>
          </a:p>
        </p:txBody>
      </p:sp>
      <p:pic>
        <p:nvPicPr>
          <p:cNvPr id="5" name="Imagem 4" descr="00352102.png"/>
          <p:cNvPicPr>
            <a:picLocks noChangeAspect="1"/>
          </p:cNvPicPr>
          <p:nvPr/>
        </p:nvPicPr>
        <p:blipFill>
          <a:blip r:embed="rId4" cstate="print"/>
          <a:stretch>
            <a:fillRect/>
          </a:stretch>
        </p:blipFill>
        <p:spPr>
          <a:xfrm>
            <a:off x="2233748" y="1892518"/>
            <a:ext cx="9379131" cy="1270289"/>
          </a:xfrm>
          <a:prstGeom prst="rect">
            <a:avLst/>
          </a:prstGeom>
        </p:spPr>
      </p:pic>
      <p:pic>
        <p:nvPicPr>
          <p:cNvPr id="6" name="Imagem 5" descr="portal para todos.jpg"/>
          <p:cNvPicPr>
            <a:picLocks noChangeAspect="1"/>
          </p:cNvPicPr>
          <p:nvPr/>
        </p:nvPicPr>
        <p:blipFill>
          <a:blip r:embed="rId5" cstate="print"/>
          <a:stretch>
            <a:fillRect/>
          </a:stretch>
        </p:blipFill>
        <p:spPr>
          <a:xfrm>
            <a:off x="327116" y="734105"/>
            <a:ext cx="1714500" cy="5781675"/>
          </a:xfrm>
          <a:prstGeom prst="rect">
            <a:avLst/>
          </a:prstGeom>
        </p:spPr>
      </p:pic>
    </p:spTree>
    <p:extLst>
      <p:ext uri="{BB962C8B-B14F-4D97-AF65-F5344CB8AC3E}">
        <p14:creationId xmlns:p14="http://schemas.microsoft.com/office/powerpoint/2010/main" val="1205985743"/>
      </p:ext>
    </p:extLst>
  </p:cSld>
  <p:clrMapOvr>
    <a:overrideClrMapping bg1="lt1" tx1="dk1" bg2="lt2" tx2="dk2" accent1="accent1" accent2="accent2" accent3="accent3" accent4="accent4" accent5="accent5" accent6="accent6" hlink="hlink" folHlink="folHlink"/>
  </p:clrMapOvr>
</p:sld>
</file>

<file path=ppt/slides/slide10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3" name="CaixaDeTexto 2"/>
          <p:cNvSpPr txBox="1"/>
          <p:nvPr/>
        </p:nvSpPr>
        <p:spPr>
          <a:xfrm>
            <a:off x="210296" y="554608"/>
            <a:ext cx="11401778" cy="1077218"/>
          </a:xfrm>
          <a:prstGeom prst="rect">
            <a:avLst/>
          </a:prstGeom>
          <a:noFill/>
        </p:spPr>
        <p:txBody>
          <a:bodyPr wrap="square" rtlCol="0">
            <a:spAutoFit/>
          </a:bodyPr>
          <a:lstStyle/>
          <a:p>
            <a:pPr algn="ctr"/>
            <a:r>
              <a:rPr lang="pt-BR" sz="3200" b="1" dirty="0"/>
              <a:t>Transparência Pública</a:t>
            </a:r>
          </a:p>
          <a:p>
            <a:pPr algn="ctr"/>
            <a:r>
              <a:rPr lang="pt-BR" sz="3200" dirty="0"/>
              <a:t>Sistemas externos de apoio à transparência</a:t>
            </a:r>
            <a:endParaRPr lang="pt-BR" sz="2200" dirty="0">
              <a:latin typeface="Arial" panose="020B0604020202020204" pitchFamily="34" charset="0"/>
              <a:cs typeface="Arial" panose="020B0604020202020204" pitchFamily="34" charset="0"/>
            </a:endParaRPr>
          </a:p>
        </p:txBody>
      </p:sp>
      <p:sp>
        <p:nvSpPr>
          <p:cNvPr id="6" name="Retângulo 5"/>
          <p:cNvSpPr/>
          <p:nvPr/>
        </p:nvSpPr>
        <p:spPr>
          <a:xfrm>
            <a:off x="378823" y="6211669"/>
            <a:ext cx="10367555" cy="646331"/>
          </a:xfrm>
          <a:prstGeom prst="rect">
            <a:avLst/>
          </a:prstGeom>
        </p:spPr>
        <p:txBody>
          <a:bodyPr wrap="square">
            <a:spAutoFit/>
          </a:bodyPr>
          <a:lstStyle/>
          <a:p>
            <a:r>
              <a:rPr lang="pt-BR" dirty="0"/>
              <a:t>Fonte: https://www1.tce.pr.gov.br/noticias/ministerio-publico-tera-acesso-a-sistemas-do-tce-pr-para-embasar-investigacoes/9244/N</a:t>
            </a:r>
          </a:p>
        </p:txBody>
      </p:sp>
      <p:sp>
        <p:nvSpPr>
          <p:cNvPr id="7" name="Retângulo 6"/>
          <p:cNvSpPr/>
          <p:nvPr/>
        </p:nvSpPr>
        <p:spPr>
          <a:xfrm>
            <a:off x="300446" y="1750423"/>
            <a:ext cx="6949440" cy="4401205"/>
          </a:xfrm>
          <a:prstGeom prst="rect">
            <a:avLst/>
          </a:prstGeom>
          <a:ln>
            <a:solidFill>
              <a:schemeClr val="tx1"/>
            </a:solidFill>
          </a:ln>
        </p:spPr>
        <p:txBody>
          <a:bodyPr wrap="square">
            <a:spAutoFit/>
          </a:bodyPr>
          <a:lstStyle/>
          <a:p>
            <a:pPr algn="just"/>
            <a:r>
              <a:rPr lang="pt-BR" sz="3200" b="1" dirty="0"/>
              <a:t>Ministério Público terá acesso a sistemas do TCE-PR para embasar investigações.</a:t>
            </a:r>
          </a:p>
          <a:p>
            <a:pPr algn="just"/>
            <a:r>
              <a:rPr lang="pt-BR" sz="2300" dirty="0"/>
              <a:t>Termo de Cooperação Técnica firmado nesta quinta-feira (12 de agosto) dará ao Ministério Público do Paraná acesso a sistemas de informações do Tribunal de Contas do Estado. O objetivo é conferir agilidade ao trabalho desenvolvido pelo MP-PR, especialmente em relação à proteção do patrimônio público, à ordem tributária, à educação e ao combate a crimes praticados por detentores de cargos e funções públicas.</a:t>
            </a:r>
          </a:p>
        </p:txBody>
      </p:sp>
      <p:pic>
        <p:nvPicPr>
          <p:cNvPr id="2050" name="Picture 2" descr="O procurador-geral de Justiça, Gilberto Giacoia; e ..."/>
          <p:cNvPicPr>
            <a:picLocks noChangeAspect="1" noChangeArrowheads="1"/>
          </p:cNvPicPr>
          <p:nvPr/>
        </p:nvPicPr>
        <p:blipFill>
          <a:blip r:embed="rId4" cstate="print"/>
          <a:srcRect/>
          <a:stretch>
            <a:fillRect/>
          </a:stretch>
        </p:blipFill>
        <p:spPr bwMode="auto">
          <a:xfrm>
            <a:off x="7393577" y="1763485"/>
            <a:ext cx="4798423" cy="4382951"/>
          </a:xfrm>
          <a:prstGeom prst="rect">
            <a:avLst/>
          </a:prstGeom>
          <a:noFill/>
        </p:spPr>
      </p:pic>
    </p:spTree>
    <p:extLst>
      <p:ext uri="{BB962C8B-B14F-4D97-AF65-F5344CB8AC3E}">
        <p14:creationId xmlns:p14="http://schemas.microsoft.com/office/powerpoint/2010/main" val="4232350954"/>
      </p:ext>
    </p:extLst>
  </p:cSld>
  <p:clrMapOvr>
    <a:overrideClrMapping bg1="lt1" tx1="dk1" bg2="lt2" tx2="dk2" accent1="accent1" accent2="accent2" accent3="accent3" accent4="accent4" accent5="accent5" accent6="accent6" hlink="hlink" folHlink="folHlink"/>
  </p:clrMapOvr>
</p:sld>
</file>

<file path=ppt/slides/slide10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3" name="CaixaDeTexto 2"/>
          <p:cNvSpPr txBox="1"/>
          <p:nvPr/>
        </p:nvSpPr>
        <p:spPr>
          <a:xfrm>
            <a:off x="301748" y="907213"/>
            <a:ext cx="9134601" cy="1077218"/>
          </a:xfrm>
          <a:prstGeom prst="rect">
            <a:avLst/>
          </a:prstGeom>
          <a:noFill/>
        </p:spPr>
        <p:txBody>
          <a:bodyPr wrap="square" rtlCol="0">
            <a:spAutoFit/>
          </a:bodyPr>
          <a:lstStyle/>
          <a:p>
            <a:pPr algn="ctr"/>
            <a:r>
              <a:rPr lang="pt-BR" sz="3200" dirty="0"/>
              <a:t>Nova Santa Bárbara tem que ampliar transparência sobre pagamento de diárias</a:t>
            </a:r>
            <a:endParaRPr lang="pt-BR" sz="2200" dirty="0">
              <a:latin typeface="Arial" panose="020B0604020202020204" pitchFamily="34" charset="0"/>
              <a:cs typeface="Arial" panose="020B0604020202020204" pitchFamily="34" charset="0"/>
            </a:endParaRPr>
          </a:p>
        </p:txBody>
      </p:sp>
      <p:sp>
        <p:nvSpPr>
          <p:cNvPr id="6" name="Retângulo 5"/>
          <p:cNvSpPr/>
          <p:nvPr/>
        </p:nvSpPr>
        <p:spPr>
          <a:xfrm>
            <a:off x="393199" y="6300665"/>
            <a:ext cx="7984260" cy="523220"/>
          </a:xfrm>
          <a:prstGeom prst="rect">
            <a:avLst/>
          </a:prstGeom>
        </p:spPr>
        <p:txBody>
          <a:bodyPr wrap="square">
            <a:spAutoFit/>
          </a:bodyPr>
          <a:lstStyle/>
          <a:p>
            <a:r>
              <a:rPr lang="pt-BR" sz="1400" dirty="0"/>
              <a:t>Fonte: https://www1.tce.pr.gov.br/noticias/nova-santa-barbara-tem-que-ampliar-transparencia-sobre-pagamento-de-diarias/11573/N</a:t>
            </a:r>
          </a:p>
        </p:txBody>
      </p:sp>
      <p:sp>
        <p:nvSpPr>
          <p:cNvPr id="7" name="Retângulo 6"/>
          <p:cNvSpPr/>
          <p:nvPr/>
        </p:nvSpPr>
        <p:spPr>
          <a:xfrm>
            <a:off x="393199" y="2303583"/>
            <a:ext cx="11519879" cy="3939540"/>
          </a:xfrm>
          <a:prstGeom prst="rect">
            <a:avLst/>
          </a:prstGeom>
          <a:ln>
            <a:solidFill>
              <a:schemeClr val="tx1"/>
            </a:solidFill>
          </a:ln>
        </p:spPr>
        <p:txBody>
          <a:bodyPr wrap="square">
            <a:spAutoFit/>
          </a:bodyPr>
          <a:lstStyle/>
          <a:p>
            <a:pPr algn="just"/>
            <a:r>
              <a:rPr lang="pt-BR" sz="2500" b="0" i="0" dirty="0">
                <a:effectLst/>
              </a:rPr>
              <a:t>O Pleno do (TCE-PR) determinou que a Prefeitura de Nova Santa Bárbara </a:t>
            </a:r>
            <a:r>
              <a:rPr lang="pt-BR" sz="2500" b="1" i="0" dirty="0">
                <a:effectLst/>
              </a:rPr>
              <a:t>regularize o Portal da Transparência</a:t>
            </a:r>
            <a:r>
              <a:rPr lang="pt-BR" sz="2500" b="0" i="0" dirty="0">
                <a:effectLst/>
              </a:rPr>
              <a:t>, </a:t>
            </a:r>
            <a:r>
              <a:rPr lang="pt-BR" sz="2500" b="1" i="0" dirty="0">
                <a:effectLst/>
              </a:rPr>
              <a:t>a fim de incluir no site, de forma clara, todos os dados relativos às diárias concedidas a seus gestores e servidores</a:t>
            </a:r>
            <a:r>
              <a:rPr lang="pt-BR" sz="2500" b="0" i="0" dirty="0">
                <a:effectLst/>
              </a:rPr>
              <a:t>. O prazo de 30 dias para a regularização passará a contar a partir do trânsito em julgado da decisão, da qual cabe recurso.</a:t>
            </a:r>
          </a:p>
          <a:p>
            <a:pPr algn="just"/>
            <a:r>
              <a:rPr lang="pt-BR" sz="2500" b="0" i="0" dirty="0">
                <a:effectLst/>
              </a:rPr>
              <a:t>A decisão foi tomada no processo em que </a:t>
            </a:r>
            <a:r>
              <a:rPr lang="pt-BR" sz="2500" b="1" i="0" dirty="0">
                <a:effectLst/>
              </a:rPr>
              <a:t>os conselheiros julgaram procedente Denúncia de cidadão que noticiou a ausência de informações completas e objetivas no portal </a:t>
            </a:r>
            <a:r>
              <a:rPr lang="pt-BR" sz="2500" b="0" i="0" dirty="0">
                <a:effectLst/>
              </a:rPr>
              <a:t>em relação ao intuito, à comprovação, à necessidade e ao custeio de viagens de agentes públicos pagas por meio de diárias concedidas pelo Poder Executivo municipal.</a:t>
            </a:r>
          </a:p>
        </p:txBody>
      </p:sp>
      <p:pic>
        <p:nvPicPr>
          <p:cNvPr id="5" name="Picture 2" descr="Tribunal de Contas do Estado do Paraná">
            <a:extLst>
              <a:ext uri="{FF2B5EF4-FFF2-40B4-BE49-F238E27FC236}">
                <a16:creationId xmlns:a16="http://schemas.microsoft.com/office/drawing/2014/main" id="{DE396EF5-B0E5-DCEE-53D7-B327065B18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4924" y="6075313"/>
            <a:ext cx="2477076" cy="78268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tos da administração pública devem estar acessíve ...">
            <a:extLst>
              <a:ext uri="{FF2B5EF4-FFF2-40B4-BE49-F238E27FC236}">
                <a16:creationId xmlns:a16="http://schemas.microsoft.com/office/drawing/2014/main" id="{3D7C2971-544D-2D2C-4C7A-3CE4C72B7C6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44897" y="365867"/>
            <a:ext cx="2636807" cy="2064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6707867"/>
      </p:ext>
    </p:extLst>
  </p:cSld>
  <p:clrMapOvr>
    <a:overrideClrMapping bg1="lt1" tx1="dk1" bg2="lt2" tx2="dk2" accent1="accent1" accent2="accent2" accent3="accent3" accent4="accent4" accent5="accent5" accent6="accent6" hlink="hlink" folHlink="folHlink"/>
  </p:clrMapOvr>
</p:sld>
</file>

<file path=ppt/slides/slide10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aixaDeTexto 2"/>
          <p:cNvSpPr txBox="1"/>
          <p:nvPr/>
        </p:nvSpPr>
        <p:spPr>
          <a:xfrm>
            <a:off x="0" y="554607"/>
            <a:ext cx="11401778" cy="954107"/>
          </a:xfrm>
          <a:prstGeom prst="rect">
            <a:avLst/>
          </a:prstGeom>
          <a:noFill/>
        </p:spPr>
        <p:txBody>
          <a:bodyPr wrap="square" rtlCol="0">
            <a:spAutoFit/>
          </a:bodyPr>
          <a:lstStyle/>
          <a:p>
            <a:pPr algn="ctr"/>
            <a:r>
              <a:rPr lang="pt-BR" sz="3200" b="1" dirty="0"/>
              <a:t>Transparência Pública </a:t>
            </a:r>
          </a:p>
          <a:p>
            <a:pPr algn="ctr"/>
            <a:r>
              <a:rPr lang="pt-BR" sz="2400" dirty="0"/>
              <a:t>Sistemas externos de apoio à transparência</a:t>
            </a:r>
            <a:endParaRPr lang="pt-BR" sz="2400" dirty="0">
              <a:latin typeface="Arial" panose="020B0604020202020204" pitchFamily="34" charset="0"/>
              <a:cs typeface="Arial" panose="020B0604020202020204" pitchFamily="34" charset="0"/>
            </a:endParaRPr>
          </a:p>
        </p:txBody>
      </p:sp>
      <p:sp>
        <p:nvSpPr>
          <p:cNvPr id="5" name="CaixaDeTexto 4">
            <a:extLst>
              <a:ext uri="{FF2B5EF4-FFF2-40B4-BE49-F238E27FC236}">
                <a16:creationId xmlns:a16="http://schemas.microsoft.com/office/drawing/2014/main" id="{DBBD549F-CDB0-4B01-9F39-3FCF20411399}"/>
              </a:ext>
            </a:extLst>
          </p:cNvPr>
          <p:cNvSpPr txBox="1"/>
          <p:nvPr/>
        </p:nvSpPr>
        <p:spPr>
          <a:xfrm>
            <a:off x="355921" y="1528356"/>
            <a:ext cx="8526821" cy="3108543"/>
          </a:xfrm>
          <a:prstGeom prst="rect">
            <a:avLst/>
          </a:prstGeom>
          <a:noFill/>
        </p:spPr>
        <p:txBody>
          <a:bodyPr wrap="square" rtlCol="0">
            <a:spAutoFit/>
          </a:bodyPr>
          <a:lstStyle/>
          <a:p>
            <a:pPr algn="just"/>
            <a:r>
              <a:rPr lang="pt-BR" sz="2600" b="1" dirty="0"/>
              <a:t>TCE-PR lança programa para melhorar sua atuação com o emprego da tecnologia</a:t>
            </a:r>
          </a:p>
          <a:p>
            <a:pPr algn="just"/>
            <a:r>
              <a:rPr lang="pt-BR" sz="2400" dirty="0"/>
              <a:t>Alavancar a atuação do Tribunal de Contas do Estado do Paraná por meio da aplicação da tecnologia da informação (TI), buscando um desempenho ainda mais eficiente, ágil, dinâmico e reconhecido. Esse é o objetivo central do Programa TCE 5.0 - Transformação Digital e Inovação, instituído pelo presidente, conselheiro Fabio Camargo.</a:t>
            </a:r>
          </a:p>
        </p:txBody>
      </p:sp>
      <p:pic>
        <p:nvPicPr>
          <p:cNvPr id="66562" name="Picture 2" descr="Plataforma integrada de Robotic Process Automation ..."/>
          <p:cNvPicPr>
            <a:picLocks noChangeAspect="1" noChangeArrowheads="1"/>
          </p:cNvPicPr>
          <p:nvPr/>
        </p:nvPicPr>
        <p:blipFill>
          <a:blip r:embed="rId3" cstate="print"/>
          <a:srcRect/>
          <a:stretch>
            <a:fillRect/>
          </a:stretch>
        </p:blipFill>
        <p:spPr bwMode="auto">
          <a:xfrm>
            <a:off x="9000308" y="1845587"/>
            <a:ext cx="2865120" cy="2224945"/>
          </a:xfrm>
          <a:prstGeom prst="rect">
            <a:avLst/>
          </a:prstGeom>
          <a:noFill/>
        </p:spPr>
      </p:pic>
      <p:sp>
        <p:nvSpPr>
          <p:cNvPr id="6" name="Retângulo 5"/>
          <p:cNvSpPr/>
          <p:nvPr/>
        </p:nvSpPr>
        <p:spPr>
          <a:xfrm>
            <a:off x="357051" y="4571387"/>
            <a:ext cx="11543211" cy="1815882"/>
          </a:xfrm>
          <a:prstGeom prst="rect">
            <a:avLst/>
          </a:prstGeom>
        </p:spPr>
        <p:txBody>
          <a:bodyPr wrap="square">
            <a:spAutoFit/>
          </a:bodyPr>
          <a:lstStyle/>
          <a:p>
            <a:pPr algn="just"/>
            <a:r>
              <a:rPr lang="pt-BR" sz="2400" dirty="0"/>
              <a:t>"A ideia é empregar mais tecnologia no funcionamento do TCE-PR, através do uso de ferramentas que são a última palavra em TI para solucionar problemas existentes hoje no órgão e levar nossa atuação </a:t>
            </a:r>
            <a:r>
              <a:rPr lang="pt-BR" sz="2400" dirty="0" err="1"/>
              <a:t>fiscalizatória</a:t>
            </a:r>
            <a:r>
              <a:rPr lang="pt-BR" sz="2400" dirty="0"/>
              <a:t> a outro patamar", explica o diretor de Planejamento, Guilherme Vieira.</a:t>
            </a:r>
          </a:p>
          <a:p>
            <a:pPr algn="just"/>
            <a:r>
              <a:rPr lang="pt-BR" sz="1600" dirty="0"/>
              <a:t>Fonte: https://www1.tce.pr.gov.br/noticias/tce-pr-lanca-programa-para-melhorar-sua-atuacao-com-o-emprego-da-tecnologia/8827/N</a:t>
            </a:r>
          </a:p>
        </p:txBody>
      </p:sp>
    </p:spTree>
    <p:extLst>
      <p:ext uri="{BB962C8B-B14F-4D97-AF65-F5344CB8AC3E}">
        <p14:creationId xmlns:p14="http://schemas.microsoft.com/office/powerpoint/2010/main" val="371715217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aixaDeTexto 2"/>
          <p:cNvSpPr txBox="1"/>
          <p:nvPr/>
        </p:nvSpPr>
        <p:spPr>
          <a:xfrm>
            <a:off x="0" y="554607"/>
            <a:ext cx="11401778" cy="954107"/>
          </a:xfrm>
          <a:prstGeom prst="rect">
            <a:avLst/>
          </a:prstGeom>
          <a:noFill/>
        </p:spPr>
        <p:txBody>
          <a:bodyPr wrap="square" rtlCol="0">
            <a:spAutoFit/>
          </a:bodyPr>
          <a:lstStyle/>
          <a:p>
            <a:pPr algn="ctr"/>
            <a:r>
              <a:rPr lang="pt-BR" sz="3200" b="1" dirty="0"/>
              <a:t>Transparência Pública </a:t>
            </a:r>
          </a:p>
          <a:p>
            <a:pPr algn="ctr"/>
            <a:r>
              <a:rPr lang="pt-BR" sz="2400" dirty="0"/>
              <a:t>Sistemas externos de apoio à transparência</a:t>
            </a:r>
            <a:endParaRPr lang="pt-BR" sz="2400" dirty="0">
              <a:latin typeface="Arial" panose="020B0604020202020204" pitchFamily="34" charset="0"/>
              <a:cs typeface="Arial" panose="020B0604020202020204" pitchFamily="34" charset="0"/>
            </a:endParaRPr>
          </a:p>
        </p:txBody>
      </p:sp>
      <p:sp>
        <p:nvSpPr>
          <p:cNvPr id="5" name="CaixaDeTexto 4">
            <a:extLst>
              <a:ext uri="{FF2B5EF4-FFF2-40B4-BE49-F238E27FC236}">
                <a16:creationId xmlns:a16="http://schemas.microsoft.com/office/drawing/2014/main" id="{DBBD549F-CDB0-4B01-9F39-3FCF20411399}"/>
              </a:ext>
            </a:extLst>
          </p:cNvPr>
          <p:cNvSpPr txBox="1"/>
          <p:nvPr/>
        </p:nvSpPr>
        <p:spPr>
          <a:xfrm>
            <a:off x="355921" y="1528356"/>
            <a:ext cx="8526821" cy="3170099"/>
          </a:xfrm>
          <a:prstGeom prst="rect">
            <a:avLst/>
          </a:prstGeom>
          <a:noFill/>
        </p:spPr>
        <p:txBody>
          <a:bodyPr wrap="square" rtlCol="0">
            <a:spAutoFit/>
          </a:bodyPr>
          <a:lstStyle/>
          <a:p>
            <a:pPr algn="just"/>
            <a:r>
              <a:rPr lang="pt-BR" sz="2800" b="1" dirty="0"/>
              <a:t>TCE-PR conhece tecnologia que permite fiscalização remota por todo o estado</a:t>
            </a:r>
          </a:p>
          <a:p>
            <a:pPr algn="just"/>
            <a:r>
              <a:rPr lang="pt-BR" sz="2400" dirty="0"/>
              <a:t>O conselheiro Fabio Camargo, presidente do Tribunal de Contas do Estado do Paraná, e o presidente do Instituto Rui Barbosa (IRB) e vice-presidente do TCE-PR, conselheiro Ivan Bonilha, conheceram um sistema inovador de </a:t>
            </a:r>
            <a:r>
              <a:rPr lang="pt-BR" sz="2400" dirty="0" err="1"/>
              <a:t>geolocalização</a:t>
            </a:r>
            <a:r>
              <a:rPr lang="pt-BR" sz="2400" dirty="0"/>
              <a:t>, que pode auxiliar na fiscalização remota e em tempo real de contratos e serviços realizados em todo o estado.</a:t>
            </a:r>
          </a:p>
        </p:txBody>
      </p:sp>
      <p:sp>
        <p:nvSpPr>
          <p:cNvPr id="6" name="Retângulo 5"/>
          <p:cNvSpPr/>
          <p:nvPr/>
        </p:nvSpPr>
        <p:spPr>
          <a:xfrm>
            <a:off x="357051" y="4571387"/>
            <a:ext cx="11543211" cy="1815882"/>
          </a:xfrm>
          <a:prstGeom prst="rect">
            <a:avLst/>
          </a:prstGeom>
        </p:spPr>
        <p:txBody>
          <a:bodyPr wrap="square">
            <a:spAutoFit/>
          </a:bodyPr>
          <a:lstStyle/>
          <a:p>
            <a:pPr algn="just"/>
            <a:r>
              <a:rPr lang="pt-BR" sz="2400" dirty="0"/>
              <a:t>O dispositivo funciona a partir de uma plataforma </a:t>
            </a:r>
            <a:r>
              <a:rPr lang="pt-BR" sz="2400" i="1" dirty="0"/>
              <a:t>online</a:t>
            </a:r>
            <a:r>
              <a:rPr lang="pt-BR" sz="2400" dirty="0"/>
              <a:t> de gestão, sendo acessada em qualquer terminal com internet, e por meio de um aplicativo de </a:t>
            </a:r>
            <a:r>
              <a:rPr lang="pt-BR" sz="2400" dirty="0" err="1"/>
              <a:t>smartphone</a:t>
            </a:r>
            <a:r>
              <a:rPr lang="pt-BR" sz="2400" dirty="0"/>
              <a:t>. É possível monitorar todas as etapas do serviço prestado, nos locais e horários determinados por uma ordem de serviço pré-estabelecida. Evitando, assim, fraude em planilhas e medições.</a:t>
            </a:r>
          </a:p>
          <a:p>
            <a:pPr algn="just"/>
            <a:r>
              <a:rPr lang="pt-BR" sz="1600" dirty="0"/>
              <a:t>Fonte: https://www1.tce.pr.gov.br/noticias/tce-pr-conhece-tecnologia-que-permite-fiscalizacao-remota-por-todo-o-estado/8720/N</a:t>
            </a:r>
          </a:p>
        </p:txBody>
      </p:sp>
      <p:pic>
        <p:nvPicPr>
          <p:cNvPr id="123906" name="Picture 2" descr="Gestores do TCE-PR em reunião na qual foi apresent ..."/>
          <p:cNvPicPr>
            <a:picLocks noChangeAspect="1" noChangeArrowheads="1"/>
          </p:cNvPicPr>
          <p:nvPr/>
        </p:nvPicPr>
        <p:blipFill>
          <a:blip r:embed="rId3" cstate="print"/>
          <a:srcRect/>
          <a:stretch>
            <a:fillRect/>
          </a:stretch>
        </p:blipFill>
        <p:spPr bwMode="auto">
          <a:xfrm>
            <a:off x="9000309" y="2145452"/>
            <a:ext cx="3191691" cy="2124469"/>
          </a:xfrm>
          <a:prstGeom prst="rect">
            <a:avLst/>
          </a:prstGeom>
          <a:noFill/>
        </p:spPr>
      </p:pic>
    </p:spTree>
    <p:extLst>
      <p:ext uri="{BB962C8B-B14F-4D97-AF65-F5344CB8AC3E}">
        <p14:creationId xmlns:p14="http://schemas.microsoft.com/office/powerpoint/2010/main" val="371715217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aixaDeTexto 2"/>
          <p:cNvSpPr txBox="1"/>
          <p:nvPr/>
        </p:nvSpPr>
        <p:spPr>
          <a:xfrm>
            <a:off x="0" y="554607"/>
            <a:ext cx="11401778" cy="954107"/>
          </a:xfrm>
          <a:prstGeom prst="rect">
            <a:avLst/>
          </a:prstGeom>
          <a:noFill/>
        </p:spPr>
        <p:txBody>
          <a:bodyPr wrap="square" rtlCol="0">
            <a:spAutoFit/>
          </a:bodyPr>
          <a:lstStyle/>
          <a:p>
            <a:pPr algn="ctr"/>
            <a:r>
              <a:rPr lang="pt-BR" sz="3200" b="1" dirty="0"/>
              <a:t>Transparência Pública </a:t>
            </a:r>
          </a:p>
          <a:p>
            <a:pPr algn="ctr"/>
            <a:r>
              <a:rPr lang="pt-BR" sz="2400" dirty="0"/>
              <a:t>Sistemas externos de apoio à transparência</a:t>
            </a:r>
            <a:endParaRPr lang="pt-BR" sz="2400" dirty="0">
              <a:latin typeface="Arial" panose="020B0604020202020204" pitchFamily="34" charset="0"/>
              <a:cs typeface="Arial" panose="020B0604020202020204" pitchFamily="34" charset="0"/>
            </a:endParaRPr>
          </a:p>
        </p:txBody>
      </p:sp>
      <p:sp>
        <p:nvSpPr>
          <p:cNvPr id="5" name="CaixaDeTexto 4">
            <a:extLst>
              <a:ext uri="{FF2B5EF4-FFF2-40B4-BE49-F238E27FC236}">
                <a16:creationId xmlns:a16="http://schemas.microsoft.com/office/drawing/2014/main" id="{DBBD549F-CDB0-4B01-9F39-3FCF20411399}"/>
              </a:ext>
            </a:extLst>
          </p:cNvPr>
          <p:cNvSpPr txBox="1"/>
          <p:nvPr/>
        </p:nvSpPr>
        <p:spPr>
          <a:xfrm>
            <a:off x="355921" y="1528356"/>
            <a:ext cx="8526821" cy="4278094"/>
          </a:xfrm>
          <a:prstGeom prst="rect">
            <a:avLst/>
          </a:prstGeom>
          <a:noFill/>
        </p:spPr>
        <p:txBody>
          <a:bodyPr wrap="square" rtlCol="0">
            <a:spAutoFit/>
          </a:bodyPr>
          <a:lstStyle/>
          <a:p>
            <a:pPr algn="just"/>
            <a:r>
              <a:rPr lang="pt-BR" sz="2800" b="1" dirty="0"/>
              <a:t>TCE-PR aplicará robôs na análise de licitações lançadas pelo Estado e os municípios</a:t>
            </a:r>
          </a:p>
          <a:p>
            <a:pPr algn="just"/>
            <a:r>
              <a:rPr lang="pt-BR" sz="2400" dirty="0"/>
              <a:t>A análise que o Tribunal de Contas do Estado do Paraná (TCE-PR) faz da regularidade dos editais de licitação pública emitidos pelos órgãos fiscalizados vai ficar mais rápida, abrangente e eficaz. A corte paranaense adquiriu, mediante licitação, plataforma integrada de </a:t>
            </a:r>
            <a:r>
              <a:rPr lang="pt-BR" sz="2400" i="1" dirty="0" err="1"/>
              <a:t>Robotic</a:t>
            </a:r>
            <a:r>
              <a:rPr lang="pt-BR" sz="2400" i="1" dirty="0"/>
              <a:t> </a:t>
            </a:r>
            <a:r>
              <a:rPr lang="pt-BR" sz="2400" i="1" dirty="0" err="1"/>
              <a:t>Process</a:t>
            </a:r>
            <a:r>
              <a:rPr lang="pt-BR" sz="2400" i="1" dirty="0"/>
              <a:t> </a:t>
            </a:r>
            <a:r>
              <a:rPr lang="pt-BR" sz="2400" i="1" dirty="0" err="1"/>
              <a:t>Automation</a:t>
            </a:r>
            <a:r>
              <a:rPr lang="pt-BR" sz="2400" dirty="0"/>
              <a:t> (RPA). A nova ferramenta tecnológica permite a extração e aplicação de inteligência analítica de dados, aumentando a capacidade do órgão de controle de evitar que a administração pública paranaense - Estado e municípios - realizem aquisições prejudiciais ao erário.</a:t>
            </a:r>
          </a:p>
        </p:txBody>
      </p:sp>
      <p:sp>
        <p:nvSpPr>
          <p:cNvPr id="7" name="Retângulo 6"/>
          <p:cNvSpPr/>
          <p:nvPr/>
        </p:nvSpPr>
        <p:spPr>
          <a:xfrm>
            <a:off x="409303" y="5736660"/>
            <a:ext cx="11517086" cy="646331"/>
          </a:xfrm>
          <a:prstGeom prst="rect">
            <a:avLst/>
          </a:prstGeom>
        </p:spPr>
        <p:txBody>
          <a:bodyPr wrap="square">
            <a:spAutoFit/>
          </a:bodyPr>
          <a:lstStyle/>
          <a:p>
            <a:r>
              <a:rPr lang="pt-BR" dirty="0"/>
              <a:t>Fonte: https://www1.tce.pr.gov.br/noticias/tce-pr-aplicara-robos-na-analise-de-licitacoes-lancadas-pelo-estado-e-os-municipios/8576/N</a:t>
            </a:r>
          </a:p>
        </p:txBody>
      </p:sp>
      <p:pic>
        <p:nvPicPr>
          <p:cNvPr id="8" name="Picture 2" descr="Plataforma integrada de Robotic Process Automation ..."/>
          <p:cNvPicPr>
            <a:picLocks noChangeAspect="1" noChangeArrowheads="1"/>
          </p:cNvPicPr>
          <p:nvPr/>
        </p:nvPicPr>
        <p:blipFill>
          <a:blip r:embed="rId3" cstate="print"/>
          <a:srcRect/>
          <a:stretch>
            <a:fillRect/>
          </a:stretch>
        </p:blipFill>
        <p:spPr bwMode="auto">
          <a:xfrm>
            <a:off x="9000308" y="1845587"/>
            <a:ext cx="2865120" cy="2224945"/>
          </a:xfrm>
          <a:prstGeom prst="rect">
            <a:avLst/>
          </a:prstGeom>
          <a:noFill/>
        </p:spPr>
      </p:pic>
    </p:spTree>
    <p:extLst>
      <p:ext uri="{BB962C8B-B14F-4D97-AF65-F5344CB8AC3E}">
        <p14:creationId xmlns:p14="http://schemas.microsoft.com/office/powerpoint/2010/main" val="371715217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aixaDeTexto 2"/>
          <p:cNvSpPr txBox="1"/>
          <p:nvPr/>
        </p:nvSpPr>
        <p:spPr>
          <a:xfrm>
            <a:off x="0" y="554607"/>
            <a:ext cx="11401778" cy="954107"/>
          </a:xfrm>
          <a:prstGeom prst="rect">
            <a:avLst/>
          </a:prstGeom>
          <a:noFill/>
        </p:spPr>
        <p:txBody>
          <a:bodyPr wrap="square" rtlCol="0">
            <a:spAutoFit/>
          </a:bodyPr>
          <a:lstStyle/>
          <a:p>
            <a:pPr algn="ctr"/>
            <a:r>
              <a:rPr lang="pt-BR" sz="3200" b="1" dirty="0"/>
              <a:t>Transparência Pública </a:t>
            </a:r>
          </a:p>
          <a:p>
            <a:pPr algn="ctr"/>
            <a:r>
              <a:rPr lang="pt-BR" sz="2400" dirty="0"/>
              <a:t>Sistemas externos de apoio à transparência</a:t>
            </a:r>
            <a:endParaRPr lang="pt-BR" sz="2400" dirty="0">
              <a:latin typeface="Arial" panose="020B0604020202020204" pitchFamily="34" charset="0"/>
              <a:cs typeface="Arial" panose="020B0604020202020204" pitchFamily="34" charset="0"/>
            </a:endParaRPr>
          </a:p>
        </p:txBody>
      </p:sp>
      <p:sp>
        <p:nvSpPr>
          <p:cNvPr id="5" name="CaixaDeTexto 4">
            <a:extLst>
              <a:ext uri="{FF2B5EF4-FFF2-40B4-BE49-F238E27FC236}">
                <a16:creationId xmlns:a16="http://schemas.microsoft.com/office/drawing/2014/main" id="{DBBD549F-CDB0-4B01-9F39-3FCF20411399}"/>
              </a:ext>
            </a:extLst>
          </p:cNvPr>
          <p:cNvSpPr txBox="1"/>
          <p:nvPr/>
        </p:nvSpPr>
        <p:spPr>
          <a:xfrm>
            <a:off x="169817" y="1528357"/>
            <a:ext cx="8526821" cy="2800767"/>
          </a:xfrm>
          <a:prstGeom prst="rect">
            <a:avLst/>
          </a:prstGeom>
          <a:noFill/>
        </p:spPr>
        <p:txBody>
          <a:bodyPr wrap="square" rtlCol="0">
            <a:spAutoFit/>
          </a:bodyPr>
          <a:lstStyle/>
          <a:p>
            <a:pPr algn="just"/>
            <a:r>
              <a:rPr lang="pt-BR" sz="2800" b="1" dirty="0"/>
              <a:t>TCE-PR recomenda 3 medidas para adequar Portal da Transparência de Paranaguá</a:t>
            </a:r>
          </a:p>
          <a:p>
            <a:pPr algn="just"/>
            <a:r>
              <a:rPr lang="pt-BR" sz="2400" dirty="0"/>
              <a:t>Com o objetivo de auxiliar a Prefeitura de Paranaguá a ampliar a publicidade dada a seus atos de gestão, o Pleno do Tribunal de Contas do Estado do Paraná (TCE-PR) homologou a emissão de três recomendações que visam adequar o Portal da Transparência desse município do Litoral à legislação aplicável ao assunto.</a:t>
            </a:r>
            <a:endParaRPr lang="pt-BR" sz="2200" dirty="0"/>
          </a:p>
        </p:txBody>
      </p:sp>
      <p:sp>
        <p:nvSpPr>
          <p:cNvPr id="7" name="Retângulo 6"/>
          <p:cNvSpPr/>
          <p:nvPr/>
        </p:nvSpPr>
        <p:spPr>
          <a:xfrm>
            <a:off x="383178" y="5958729"/>
            <a:ext cx="11517086" cy="646331"/>
          </a:xfrm>
          <a:prstGeom prst="rect">
            <a:avLst/>
          </a:prstGeom>
        </p:spPr>
        <p:txBody>
          <a:bodyPr wrap="square">
            <a:spAutoFit/>
          </a:bodyPr>
          <a:lstStyle/>
          <a:p>
            <a:r>
              <a:rPr lang="pt-BR" dirty="0"/>
              <a:t>Fonte: https://www1.tce.pr.gov.br/noticias/tce-pr-recomenda-3-medidas-para-adequar-portal-da-transparencia-de-paranagua/9731/N</a:t>
            </a:r>
          </a:p>
        </p:txBody>
      </p:sp>
      <p:sp>
        <p:nvSpPr>
          <p:cNvPr id="6" name="Retângulo 5"/>
          <p:cNvSpPr/>
          <p:nvPr/>
        </p:nvSpPr>
        <p:spPr>
          <a:xfrm>
            <a:off x="252548" y="4323807"/>
            <a:ext cx="11726092" cy="1631216"/>
          </a:xfrm>
          <a:prstGeom prst="rect">
            <a:avLst/>
          </a:prstGeom>
        </p:spPr>
        <p:txBody>
          <a:bodyPr wrap="square">
            <a:spAutoFit/>
          </a:bodyPr>
          <a:lstStyle/>
          <a:p>
            <a:pPr algn="just"/>
            <a:r>
              <a:rPr lang="pt-BR" sz="2000" dirty="0"/>
              <a:t>As medidas foram indicadas pela Coordenadoria de Acompanhamento de Atos de Gestão (CAGE) do órgão de controle, que promoveu fiscalização junto à administração municipal sobre o tema como parte da execução do Plano Anual de Fiscalização (PAF) de 2021 do Tribunal. Como resultado, a unidade técnica concluiu que o Portal da Transparência da prefeitura continha inadequações em relação à transparência ativa, a qual diz respeito à disponibilização das informações referentes às licitações e aos contratos firmados pelo poder público.</a:t>
            </a:r>
          </a:p>
        </p:txBody>
      </p:sp>
      <p:pic>
        <p:nvPicPr>
          <p:cNvPr id="126978" name="Picture 2" descr="Página inicial do Portal da Transparência do Munic ..."/>
          <p:cNvPicPr>
            <a:picLocks noChangeAspect="1" noChangeArrowheads="1"/>
          </p:cNvPicPr>
          <p:nvPr/>
        </p:nvPicPr>
        <p:blipFill>
          <a:blip r:embed="rId3" cstate="print"/>
          <a:srcRect/>
          <a:stretch>
            <a:fillRect/>
          </a:stretch>
        </p:blipFill>
        <p:spPr bwMode="auto">
          <a:xfrm>
            <a:off x="8778241" y="1201783"/>
            <a:ext cx="3413759" cy="3017520"/>
          </a:xfrm>
          <a:prstGeom prst="rect">
            <a:avLst/>
          </a:prstGeom>
          <a:noFill/>
        </p:spPr>
      </p:pic>
    </p:spTree>
    <p:extLst>
      <p:ext uri="{BB962C8B-B14F-4D97-AF65-F5344CB8AC3E}">
        <p14:creationId xmlns:p14="http://schemas.microsoft.com/office/powerpoint/2010/main" val="37171521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aixaDeTexto 2"/>
          <p:cNvSpPr txBox="1"/>
          <p:nvPr/>
        </p:nvSpPr>
        <p:spPr>
          <a:xfrm>
            <a:off x="300270" y="606670"/>
            <a:ext cx="1140177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a:ln>
                  <a:noFill/>
                </a:ln>
                <a:solidFill>
                  <a:prstClr val="black"/>
                </a:solidFill>
                <a:effectLst/>
                <a:uLnTx/>
                <a:uFillTx/>
                <a:latin typeface="Calibri"/>
                <a:ea typeface="+mn-ea"/>
                <a:cs typeface="+mn-cs"/>
              </a:rPr>
              <a:t>Transparência Pública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0" i="0" u="none" strike="noStrike" kern="1200" cap="none" spc="0" normalizeH="0" baseline="0" noProof="0" dirty="0">
                <a:ln>
                  <a:noFill/>
                </a:ln>
                <a:solidFill>
                  <a:prstClr val="black"/>
                </a:solidFill>
                <a:effectLst/>
                <a:uLnTx/>
                <a:uFillTx/>
                <a:latin typeface="Calibri"/>
                <a:ea typeface="+mn-ea"/>
                <a:cs typeface="+mn-cs"/>
              </a:rPr>
              <a:t>Fragmento Discurso Ulisses Guimarães</a:t>
            </a:r>
          </a:p>
        </p:txBody>
      </p:sp>
      <p:sp>
        <p:nvSpPr>
          <p:cNvPr id="4" name="CaixaDeTexto 3"/>
          <p:cNvSpPr txBox="1"/>
          <p:nvPr/>
        </p:nvSpPr>
        <p:spPr>
          <a:xfrm>
            <a:off x="209005" y="1593670"/>
            <a:ext cx="8242663" cy="424731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3000" b="0" i="0" u="none" strike="noStrike" kern="1200" cap="none" spc="0" normalizeH="0" baseline="0" noProof="0" dirty="0">
                <a:ln>
                  <a:noFill/>
                </a:ln>
                <a:solidFill>
                  <a:prstClr val="black"/>
                </a:solidFill>
                <a:effectLst/>
                <a:uLnTx/>
                <a:uFillTx/>
                <a:latin typeface="Calibri"/>
                <a:ea typeface="+mn-ea"/>
                <a:cs typeface="+mn-cs"/>
              </a:rPr>
              <a:t>“Tem significado de diagnóstico a Constituição ter alargado o exercício da democracia. É o clarim da soberania popular e direta tocando no umbral da Constituição para ordenar o avanço no campo das necessidades sociais.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3000" b="0" i="0" u="none" strike="noStrike" kern="1200" cap="none" spc="0" normalizeH="0" baseline="0" noProof="0" dirty="0">
                <a:ln>
                  <a:noFill/>
                </a:ln>
                <a:solidFill>
                  <a:prstClr val="black"/>
                </a:solidFill>
                <a:effectLst/>
                <a:uLnTx/>
                <a:uFillTx/>
                <a:latin typeface="Calibri"/>
                <a:ea typeface="+mn-ea"/>
                <a:cs typeface="+mn-cs"/>
              </a:rPr>
              <a:t>O povo passou a ter a iniciativa de leis. Mais do que isso, o povo é o superlegislador habilitado a rejeitar pelo referendo os projetos aprovados pelo Parlamento.</a:t>
            </a:r>
          </a:p>
        </p:txBody>
      </p:sp>
      <p:sp>
        <p:nvSpPr>
          <p:cNvPr id="1026" name="AutoShape 2" descr="jornalistasquecorrem.com.br/wp-content/upload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a:ea typeface="+mn-ea"/>
              <a:cs typeface="+mn-cs"/>
            </a:endParaRPr>
          </a:p>
        </p:txBody>
      </p:sp>
      <p:sp>
        <p:nvSpPr>
          <p:cNvPr id="1028" name="AutoShape 4" descr="jornalistasquecorrem.com.br/wp-content/upload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a:ea typeface="+mn-ea"/>
              <a:cs typeface="+mn-cs"/>
            </a:endParaRPr>
          </a:p>
        </p:txBody>
      </p:sp>
      <p:sp>
        <p:nvSpPr>
          <p:cNvPr id="1030" name="AutoShape 6" descr="jornalistasquecorrem.com.br/wp-content/upload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Imagem 6" descr="srdiretas.jpg"/>
          <p:cNvPicPr>
            <a:picLocks noChangeAspect="1"/>
          </p:cNvPicPr>
          <p:nvPr/>
        </p:nvPicPr>
        <p:blipFill>
          <a:blip r:embed="rId3" cstate="print"/>
          <a:stretch>
            <a:fillRect/>
          </a:stretch>
        </p:blipFill>
        <p:spPr>
          <a:xfrm>
            <a:off x="8791302" y="1709056"/>
            <a:ext cx="2978331" cy="2978331"/>
          </a:xfrm>
          <a:prstGeom prst="rect">
            <a:avLst/>
          </a:prstGeom>
        </p:spPr>
      </p:pic>
      <p:sp>
        <p:nvSpPr>
          <p:cNvPr id="8" name="Retângulo 7"/>
          <p:cNvSpPr/>
          <p:nvPr/>
        </p:nvSpPr>
        <p:spPr>
          <a:xfrm>
            <a:off x="161108" y="5643155"/>
            <a:ext cx="11334205" cy="101566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3000" b="0" i="0" u="none" strike="noStrike" kern="1200" cap="none" spc="0" normalizeH="0" baseline="0" noProof="0" dirty="0">
                <a:ln>
                  <a:noFill/>
                </a:ln>
                <a:solidFill>
                  <a:prstClr val="black"/>
                </a:solidFill>
                <a:effectLst/>
                <a:uLnTx/>
                <a:uFillTx/>
                <a:latin typeface="Calibri"/>
                <a:ea typeface="+mn-ea"/>
                <a:cs typeface="+mn-cs"/>
              </a:rPr>
              <a:t>A vida pública brasileira será também fiscalizada pelos cidadãos. Do Presidente da República ao prefeito, do senador ao vereador.”</a:t>
            </a:r>
          </a:p>
        </p:txBody>
      </p:sp>
    </p:spTree>
    <p:extLst>
      <p:ext uri="{BB962C8B-B14F-4D97-AF65-F5344CB8AC3E}">
        <p14:creationId xmlns:p14="http://schemas.microsoft.com/office/powerpoint/2010/main" val="269808265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aixaDeTexto 2"/>
          <p:cNvSpPr txBox="1"/>
          <p:nvPr/>
        </p:nvSpPr>
        <p:spPr>
          <a:xfrm>
            <a:off x="0" y="554607"/>
            <a:ext cx="11401778" cy="1077218"/>
          </a:xfrm>
          <a:prstGeom prst="rect">
            <a:avLst/>
          </a:prstGeom>
          <a:noFill/>
        </p:spPr>
        <p:txBody>
          <a:bodyPr wrap="square" rtlCol="0">
            <a:spAutoFit/>
          </a:bodyPr>
          <a:lstStyle/>
          <a:p>
            <a:pPr algn="ctr"/>
            <a:r>
              <a:rPr lang="pt-BR" sz="3200" b="1" dirty="0"/>
              <a:t>Fundo de Equipamento Agropecuário do Paraná deve divulgar dados de convênios</a:t>
            </a:r>
            <a:endParaRPr lang="pt-BR" sz="2400" dirty="0">
              <a:latin typeface="Arial" panose="020B0604020202020204" pitchFamily="34" charset="0"/>
              <a:cs typeface="Arial" panose="020B0604020202020204" pitchFamily="34" charset="0"/>
            </a:endParaRPr>
          </a:p>
        </p:txBody>
      </p:sp>
      <p:sp>
        <p:nvSpPr>
          <p:cNvPr id="5" name="CaixaDeTexto 4">
            <a:extLst>
              <a:ext uri="{FF2B5EF4-FFF2-40B4-BE49-F238E27FC236}">
                <a16:creationId xmlns:a16="http://schemas.microsoft.com/office/drawing/2014/main" id="{DBBD549F-CDB0-4B01-9F39-3FCF20411399}"/>
              </a:ext>
            </a:extLst>
          </p:cNvPr>
          <p:cNvSpPr txBox="1"/>
          <p:nvPr/>
        </p:nvSpPr>
        <p:spPr>
          <a:xfrm>
            <a:off x="169817" y="1528357"/>
            <a:ext cx="8526821" cy="4832092"/>
          </a:xfrm>
          <a:prstGeom prst="rect">
            <a:avLst/>
          </a:prstGeom>
          <a:noFill/>
        </p:spPr>
        <p:txBody>
          <a:bodyPr wrap="square" rtlCol="0">
            <a:spAutoFit/>
          </a:bodyPr>
          <a:lstStyle/>
          <a:p>
            <a:pPr algn="just"/>
            <a:r>
              <a:rPr lang="pt-BR" sz="2800" b="1" dirty="0"/>
              <a:t>O Tribunal de Contas do Estado do Paraná (TCE-PR) determinou ao Fundo de Equipamento Agropecuário do Paraná (</a:t>
            </a:r>
            <a:r>
              <a:rPr lang="pt-BR" sz="2800" b="1" dirty="0" err="1"/>
              <a:t>Feap</a:t>
            </a:r>
            <a:r>
              <a:rPr lang="pt-BR" sz="2800" b="1" dirty="0"/>
              <a:t>) que, em 15 dias, insira e publique no Portal da Transparência do Estado as informações relativas aos convênios pelo fundo, que é vinculado à Secretaria de Estado da Agricultura e do Abastecimento (</a:t>
            </a:r>
            <a:r>
              <a:rPr lang="pt-BR" sz="2800" b="1" dirty="0" err="1"/>
              <a:t>Seab</a:t>
            </a:r>
            <a:r>
              <a:rPr lang="pt-BR" sz="2800" b="1" dirty="0"/>
              <a:t>-PR). A decisão foi tomada no processo em que os conselheiros julgaram regulares com ressalva as contas de 2022 do </a:t>
            </a:r>
            <a:r>
              <a:rPr lang="pt-BR" sz="2800" b="1" dirty="0" err="1"/>
              <a:t>Feap</a:t>
            </a:r>
            <a:r>
              <a:rPr lang="pt-BR" sz="2800" b="1" dirty="0"/>
              <a:t>. O prazo para o cumprimento da determinação passará a contar a partir do trânsito em julgado da decisão, da qual cabe recurso.</a:t>
            </a:r>
            <a:endParaRPr lang="pt-BR" sz="2200" dirty="0"/>
          </a:p>
        </p:txBody>
      </p:sp>
      <p:sp>
        <p:nvSpPr>
          <p:cNvPr id="7" name="Retângulo 6"/>
          <p:cNvSpPr/>
          <p:nvPr/>
        </p:nvSpPr>
        <p:spPr>
          <a:xfrm>
            <a:off x="9499531" y="5103674"/>
            <a:ext cx="2692469" cy="1754326"/>
          </a:xfrm>
          <a:prstGeom prst="rect">
            <a:avLst/>
          </a:prstGeom>
        </p:spPr>
        <p:txBody>
          <a:bodyPr wrap="square">
            <a:spAutoFit/>
          </a:bodyPr>
          <a:lstStyle/>
          <a:p>
            <a:r>
              <a:rPr lang="pt-BR" dirty="0"/>
              <a:t>https://www1.tce.pr.gov.br/noticias/fundo-de-equipamento-agropecuario-do-parana-deve-divulgar-dados-de-convenios/11140/N</a:t>
            </a:r>
          </a:p>
        </p:txBody>
      </p:sp>
      <p:pic>
        <p:nvPicPr>
          <p:cNvPr id="1026" name="Picture 2" descr="Criação de gado bovino no regime de confinamento. ...">
            <a:extLst>
              <a:ext uri="{FF2B5EF4-FFF2-40B4-BE49-F238E27FC236}">
                <a16:creationId xmlns:a16="http://schemas.microsoft.com/office/drawing/2014/main" id="{B826840C-9464-6C51-EC64-22BB7ACB4A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7641" y="1631825"/>
            <a:ext cx="3294359" cy="2630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774506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aixaDeTexto 2"/>
          <p:cNvSpPr txBox="1"/>
          <p:nvPr/>
        </p:nvSpPr>
        <p:spPr>
          <a:xfrm>
            <a:off x="0" y="554607"/>
            <a:ext cx="11401778" cy="1077218"/>
          </a:xfrm>
          <a:prstGeom prst="rect">
            <a:avLst/>
          </a:prstGeom>
          <a:noFill/>
        </p:spPr>
        <p:txBody>
          <a:bodyPr wrap="square" rtlCol="0">
            <a:spAutoFit/>
          </a:bodyPr>
          <a:lstStyle/>
          <a:p>
            <a:pPr algn="ctr"/>
            <a:r>
              <a:rPr lang="pt-BR" sz="3200" b="1" dirty="0"/>
              <a:t>Estado deve melhorar transparência a respeito de seus contratos de publicidade</a:t>
            </a:r>
            <a:endParaRPr lang="pt-BR" sz="2400" dirty="0">
              <a:latin typeface="Arial" panose="020B0604020202020204" pitchFamily="34" charset="0"/>
              <a:cs typeface="Arial" panose="020B0604020202020204" pitchFamily="34" charset="0"/>
            </a:endParaRPr>
          </a:p>
        </p:txBody>
      </p:sp>
      <p:sp>
        <p:nvSpPr>
          <p:cNvPr id="5" name="CaixaDeTexto 4">
            <a:extLst>
              <a:ext uri="{FF2B5EF4-FFF2-40B4-BE49-F238E27FC236}">
                <a16:creationId xmlns:a16="http://schemas.microsoft.com/office/drawing/2014/main" id="{DBBD549F-CDB0-4B01-9F39-3FCF20411399}"/>
              </a:ext>
            </a:extLst>
          </p:cNvPr>
          <p:cNvSpPr txBox="1"/>
          <p:nvPr/>
        </p:nvSpPr>
        <p:spPr>
          <a:xfrm>
            <a:off x="169817" y="1528357"/>
            <a:ext cx="8526821" cy="4832092"/>
          </a:xfrm>
          <a:prstGeom prst="rect">
            <a:avLst/>
          </a:prstGeom>
          <a:noFill/>
        </p:spPr>
        <p:txBody>
          <a:bodyPr wrap="square" rtlCol="0">
            <a:spAutoFit/>
          </a:bodyPr>
          <a:lstStyle/>
          <a:p>
            <a:pPr algn="just"/>
            <a:r>
              <a:rPr lang="pt-BR" sz="2200" b="1" dirty="0"/>
              <a:t>O Pleno do Tribunal de Contas do Paraná (TCE-PR) determinou que a Secretaria da Comunicação do Estado (Secom-PR) adote, no prazo de 60 dias, uma série de medidas para melhorar a transparência a respeito das informações relativas aos contratos, com seus respectivos aditivos, que mantêm ativos com agências de publicidade e veículos de mídia.</a:t>
            </a:r>
          </a:p>
          <a:p>
            <a:pPr algn="just"/>
            <a:endParaRPr lang="pt-BR" sz="2200" b="1" dirty="0"/>
          </a:p>
          <a:p>
            <a:pPr algn="just"/>
            <a:r>
              <a:rPr lang="pt-BR" sz="2200" b="1" dirty="0"/>
              <a:t>Para tanto, a pasta deve disponibilizar e manter atualizados mensalmente em seu site os seguintes dados: a entidade requerente; a agência publicitária; o nome da campanha; o início do processo da campanha; o valor previsto; a fase na qual se encontra a campanha; e o valor efetivamente pago a cada um desses contratados, com a respectiva indicação da razão social, do Cadastro Nacional de Pessoa Jurídica (CNPJ), do nome fantasia ou de parte da denominação e do valor total do último ano.</a:t>
            </a:r>
            <a:endParaRPr lang="pt-BR" sz="2200" dirty="0"/>
          </a:p>
        </p:txBody>
      </p:sp>
      <p:sp>
        <p:nvSpPr>
          <p:cNvPr id="7" name="Retângulo 6"/>
          <p:cNvSpPr/>
          <p:nvPr/>
        </p:nvSpPr>
        <p:spPr>
          <a:xfrm>
            <a:off x="9499531" y="5103674"/>
            <a:ext cx="2692469" cy="1754326"/>
          </a:xfrm>
          <a:prstGeom prst="rect">
            <a:avLst/>
          </a:prstGeom>
        </p:spPr>
        <p:txBody>
          <a:bodyPr wrap="square">
            <a:spAutoFit/>
          </a:bodyPr>
          <a:lstStyle/>
          <a:p>
            <a:r>
              <a:rPr lang="pt-BR" dirty="0"/>
              <a:t>https://www1.tce.pr.gov.br/noticias/estado-deve-melhorar-transparencia-a-respeito-de-seus-contratos-de-publicidade/11105/N</a:t>
            </a:r>
          </a:p>
        </p:txBody>
      </p:sp>
      <p:pic>
        <p:nvPicPr>
          <p:cNvPr id="2050" name="Picture 2" descr="Campanha publicitária sobre ações de sustentabilid ...">
            <a:extLst>
              <a:ext uri="{FF2B5EF4-FFF2-40B4-BE49-F238E27FC236}">
                <a16:creationId xmlns:a16="http://schemas.microsoft.com/office/drawing/2014/main" id="{923654D7-2A26-FB03-7C3E-4EB0F39DC2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40118" y="1528357"/>
            <a:ext cx="3351881" cy="2639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225869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a:extLst>
            <a:ext uri="{FF2B5EF4-FFF2-40B4-BE49-F238E27FC236}">
              <a16:creationId xmlns:a16="http://schemas.microsoft.com/office/drawing/2014/main" id="{A5470C08-20A1-B7BC-21BB-BF1FD42CF195}"/>
            </a:ext>
          </a:extLst>
        </p:cNvPr>
        <p:cNvGrpSpPr/>
        <p:nvPr/>
      </p:nvGrpSpPr>
      <p:grpSpPr>
        <a:xfrm>
          <a:off x="0" y="0"/>
          <a:ext cx="0" cy="0"/>
          <a:chOff x="0" y="0"/>
          <a:chExt cx="0" cy="0"/>
        </a:xfrm>
      </p:grpSpPr>
      <p:pic>
        <p:nvPicPr>
          <p:cNvPr id="4" name="Imagem 3">
            <a:extLst>
              <a:ext uri="{FF2B5EF4-FFF2-40B4-BE49-F238E27FC236}">
                <a16:creationId xmlns:a16="http://schemas.microsoft.com/office/drawing/2014/main" id="{20755B8D-D270-EED8-F0BB-E29793DBD048}"/>
              </a:ext>
            </a:extLst>
          </p:cNvPr>
          <p:cNvPicPr>
            <a:picLocks noChangeAspect="1"/>
          </p:cNvPicPr>
          <p:nvPr/>
        </p:nvPicPr>
        <p:blipFill>
          <a:blip r:embed="rId3"/>
          <a:stretch>
            <a:fillRect/>
          </a:stretch>
        </p:blipFill>
        <p:spPr>
          <a:xfrm>
            <a:off x="0" y="-3039"/>
            <a:ext cx="12192000" cy="6861039"/>
          </a:xfrm>
          <a:prstGeom prst="rect">
            <a:avLst/>
          </a:prstGeom>
        </p:spPr>
      </p:pic>
    </p:spTree>
    <p:extLst>
      <p:ext uri="{BB962C8B-B14F-4D97-AF65-F5344CB8AC3E}">
        <p14:creationId xmlns:p14="http://schemas.microsoft.com/office/powerpoint/2010/main" val="241202637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369955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747889" y="3379258"/>
            <a:ext cx="8836378" cy="1325563"/>
          </a:xfrm>
        </p:spPr>
        <p:txBody>
          <a:bodyPr>
            <a:normAutofit/>
          </a:bodyPr>
          <a:lstStyle/>
          <a:p>
            <a:br>
              <a:rPr lang="pt-BR" sz="3600" dirty="0">
                <a:solidFill>
                  <a:schemeClr val="bg1"/>
                </a:solidFill>
                <a:latin typeface="Arial" panose="020B0604020202020204" pitchFamily="34" charset="0"/>
                <a:cs typeface="Arial" panose="020B0604020202020204" pitchFamily="34" charset="0"/>
              </a:rPr>
            </a:br>
            <a:endParaRPr lang="pt-BR" sz="3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5909718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80059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aixaDeTexto 2"/>
          <p:cNvSpPr txBox="1"/>
          <p:nvPr/>
        </p:nvSpPr>
        <p:spPr>
          <a:xfrm>
            <a:off x="326396" y="946304"/>
            <a:ext cx="1140177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a:ln>
                  <a:noFill/>
                </a:ln>
                <a:solidFill>
                  <a:prstClr val="black"/>
                </a:solidFill>
                <a:effectLst/>
                <a:uLnTx/>
                <a:uFillTx/>
                <a:latin typeface="Calibri"/>
                <a:ea typeface="+mn-ea"/>
                <a:cs typeface="+mn-cs"/>
              </a:rPr>
              <a:t>Transparência Pública</a:t>
            </a:r>
            <a:endParaRPr kumimoji="0" lang="pt-BR" sz="3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0" i="0" u="none" strike="noStrike" kern="1200" cap="none" spc="0" normalizeH="0" baseline="0" noProof="0" dirty="0">
                <a:ln>
                  <a:noFill/>
                </a:ln>
                <a:solidFill>
                  <a:prstClr val="black"/>
                </a:solidFill>
                <a:effectLst/>
                <a:uLnTx/>
                <a:uFillTx/>
                <a:latin typeface="Calibri"/>
                <a:ea typeface="+mn-ea"/>
                <a:cs typeface="+mn-cs"/>
              </a:rPr>
              <a:t>Origem, História e Evolução no Brasil</a:t>
            </a:r>
          </a:p>
        </p:txBody>
      </p:sp>
      <p:sp>
        <p:nvSpPr>
          <p:cNvPr id="4" name="CaixaDeTexto 3"/>
          <p:cNvSpPr txBox="1"/>
          <p:nvPr/>
        </p:nvSpPr>
        <p:spPr>
          <a:xfrm>
            <a:off x="958574" y="2045368"/>
            <a:ext cx="10769600" cy="33239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3200" b="0" i="0" u="none" strike="noStrike" kern="1200" cap="none" spc="0" normalizeH="0" baseline="0" noProof="0" dirty="0">
                <a:ln>
                  <a:noFill/>
                </a:ln>
                <a:solidFill>
                  <a:prstClr val="black"/>
                </a:solidFill>
                <a:effectLst/>
                <a:uLnTx/>
                <a:uFillTx/>
                <a:latin typeface="Calibri"/>
                <a:ea typeface="+mn-ea"/>
                <a:cs typeface="+mn-cs"/>
              </a:rPr>
              <a:t>A Constituição de 1988 alinha-se a essa tendência de publicidade ampla a reger as atividades da Administração, </a:t>
            </a:r>
            <a:r>
              <a:rPr kumimoji="0" lang="pt-BR" sz="3200" b="1" i="0" u="none" strike="noStrike" kern="1200" cap="none" spc="0" normalizeH="0" baseline="0" noProof="0" dirty="0">
                <a:ln>
                  <a:noFill/>
                </a:ln>
                <a:solidFill>
                  <a:prstClr val="black"/>
                </a:solidFill>
                <a:effectLst/>
                <a:uLnTx/>
                <a:uFillTx/>
                <a:latin typeface="Calibri"/>
                <a:ea typeface="+mn-ea"/>
                <a:cs typeface="+mn-cs"/>
              </a:rPr>
              <a:t>invertendo a regra do  segredo e do oculto que predominava</a:t>
            </a:r>
            <a:r>
              <a:rPr kumimoji="0" lang="pt-BR" sz="3200" b="0" i="0" u="none" strike="noStrike" kern="1200" cap="none" spc="0" normalizeH="0" baseline="0" noProof="0" dirty="0">
                <a:ln>
                  <a:noFill/>
                </a:ln>
                <a:solidFill>
                  <a:prstClr val="black"/>
                </a:solidFill>
                <a:effectLst/>
                <a:uLnTx/>
                <a:uFillTx/>
                <a:latin typeface="Calibri"/>
                <a:ea typeface="+mn-ea"/>
                <a:cs typeface="+mn-cs"/>
              </a:rPr>
              <a:t>. O princípio da publicidade vigora para todos os setores e todos os âmbitos da atividade administrativa.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Calibri"/>
                <a:ea typeface="+mn-ea"/>
                <a:cs typeface="+mn-cs"/>
              </a:rPr>
              <a:t>Direito Administrativo moderno/ Odete </a:t>
            </a:r>
            <a:r>
              <a:rPr kumimoji="0" lang="pt-BR" sz="1800" b="0" i="0" u="none" strike="noStrike" kern="1200" cap="none" spc="0" normalizeH="0" baseline="0" noProof="0" dirty="0" err="1">
                <a:ln>
                  <a:noFill/>
                </a:ln>
                <a:solidFill>
                  <a:prstClr val="black"/>
                </a:solidFill>
                <a:effectLst/>
                <a:uLnTx/>
                <a:uFillTx/>
                <a:latin typeface="Calibri"/>
                <a:ea typeface="+mn-ea"/>
                <a:cs typeface="+mn-cs"/>
              </a:rPr>
              <a:t>Medauar</a:t>
            </a:r>
            <a:r>
              <a:rPr kumimoji="0" lang="pt-BR" sz="1800" b="0" i="0" u="none" strike="noStrike" kern="1200" cap="none" spc="0" normalizeH="0" baseline="0" noProof="0" dirty="0">
                <a:ln>
                  <a:noFill/>
                </a:ln>
                <a:solidFill>
                  <a:prstClr val="black"/>
                </a:solidFill>
                <a:effectLst/>
                <a:uLnTx/>
                <a:uFillTx/>
                <a:latin typeface="Calibri"/>
                <a:ea typeface="+mn-ea"/>
                <a:cs typeface="+mn-cs"/>
              </a:rPr>
              <a:t>. 21. ed. –Belo Horizonte : Fórum, 2018.</a:t>
            </a:r>
          </a:p>
        </p:txBody>
      </p:sp>
    </p:spTree>
    <p:extLst>
      <p:ext uri="{BB962C8B-B14F-4D97-AF65-F5344CB8AC3E}">
        <p14:creationId xmlns:p14="http://schemas.microsoft.com/office/powerpoint/2010/main" val="1477576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0" y="0"/>
            <a:ext cx="12192000" cy="6858000"/>
          </a:xfrm>
          <a:prstGeom prst="rect">
            <a:avLst/>
          </a:prstGeom>
          <a:noFill/>
          <a:ln w="9525">
            <a:noFill/>
            <a:miter lim="800000"/>
            <a:headEnd/>
            <a:tailEnd/>
          </a:ln>
        </p:spPr>
      </p:pic>
    </p:spTree>
    <p:extLst>
      <p:ext uri="{BB962C8B-B14F-4D97-AF65-F5344CB8AC3E}">
        <p14:creationId xmlns:p14="http://schemas.microsoft.com/office/powerpoint/2010/main" val="7706280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aixaDeTexto 2"/>
          <p:cNvSpPr txBox="1"/>
          <p:nvPr/>
        </p:nvSpPr>
        <p:spPr>
          <a:xfrm>
            <a:off x="271549" y="581942"/>
            <a:ext cx="11401778" cy="707886"/>
          </a:xfrm>
          <a:prstGeom prst="rect">
            <a:avLst/>
          </a:prstGeom>
          <a:noFill/>
        </p:spPr>
        <p:txBody>
          <a:bodyPr wrap="square" rtlCol="0">
            <a:spAutoFit/>
          </a:bodyPr>
          <a:lstStyle/>
          <a:p>
            <a:pPr algn="ctr"/>
            <a:r>
              <a:rPr lang="pt-BR" sz="4000" dirty="0"/>
              <a:t>Fundamentos Legais da Transparência Pública</a:t>
            </a:r>
          </a:p>
        </p:txBody>
      </p:sp>
      <p:sp>
        <p:nvSpPr>
          <p:cNvPr id="4" name="CaixaDeTexto 3"/>
          <p:cNvSpPr txBox="1"/>
          <p:nvPr/>
        </p:nvSpPr>
        <p:spPr>
          <a:xfrm>
            <a:off x="6375833" y="1659285"/>
            <a:ext cx="4424439" cy="4832092"/>
          </a:xfrm>
          <a:prstGeom prst="rect">
            <a:avLst/>
          </a:prstGeom>
          <a:noFill/>
          <a:ln>
            <a:solidFill>
              <a:schemeClr val="tx1"/>
            </a:solidFill>
          </a:ln>
        </p:spPr>
        <p:txBody>
          <a:bodyPr wrap="square" rtlCol="0">
            <a:spAutoFit/>
          </a:bodyPr>
          <a:lstStyle/>
          <a:p>
            <a:pPr algn="just"/>
            <a:r>
              <a:rPr lang="pt-BR" sz="2800" dirty="0"/>
              <a:t>Constituição Federal de 1988</a:t>
            </a:r>
          </a:p>
          <a:p>
            <a:pPr algn="just"/>
            <a:r>
              <a:rPr lang="pt-BR" sz="2800" dirty="0"/>
              <a:t>Art. 37. A administração pública direta e indireta de qualquer dos Poderes da União, dos Estados, do Distrito Federal e dos Municípios obedecerá aos princípios de legalidade, impessoalidade, moralidade, </a:t>
            </a:r>
            <a:r>
              <a:rPr lang="pt-BR" sz="2800" b="1" dirty="0"/>
              <a:t>publicidade </a:t>
            </a:r>
            <a:r>
              <a:rPr lang="pt-BR" sz="2800" dirty="0"/>
              <a:t>e eficiência e, também, ao seguinte:</a:t>
            </a:r>
          </a:p>
        </p:txBody>
      </p:sp>
      <p:pic>
        <p:nvPicPr>
          <p:cNvPr id="6" name="Imagem 5">
            <a:extLst>
              <a:ext uri="{FF2B5EF4-FFF2-40B4-BE49-F238E27FC236}">
                <a16:creationId xmlns:a16="http://schemas.microsoft.com/office/drawing/2014/main" id="{10E51472-13D6-787C-D896-FF2AD1BA84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7146" y="1659285"/>
            <a:ext cx="5075291" cy="4876800"/>
          </a:xfrm>
          <a:prstGeom prst="rect">
            <a:avLst/>
          </a:prstGeom>
          <a:ln>
            <a:solidFill>
              <a:schemeClr val="tx1"/>
            </a:solidFill>
          </a:ln>
        </p:spPr>
      </p:pic>
    </p:spTree>
    <p:extLst>
      <p:ext uri="{BB962C8B-B14F-4D97-AF65-F5344CB8AC3E}">
        <p14:creationId xmlns:p14="http://schemas.microsoft.com/office/powerpoint/2010/main" val="33196690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aixaDeTexto 2"/>
          <p:cNvSpPr txBox="1"/>
          <p:nvPr/>
        </p:nvSpPr>
        <p:spPr>
          <a:xfrm>
            <a:off x="395111" y="740833"/>
            <a:ext cx="11401778" cy="707886"/>
          </a:xfrm>
          <a:prstGeom prst="rect">
            <a:avLst/>
          </a:prstGeom>
          <a:noFill/>
        </p:spPr>
        <p:txBody>
          <a:bodyPr wrap="square" rtlCol="0">
            <a:spAutoFit/>
          </a:bodyPr>
          <a:lstStyle/>
          <a:p>
            <a:pPr algn="ctr"/>
            <a:r>
              <a:rPr lang="pt-BR" sz="4000" dirty="0"/>
              <a:t>Fundamentos Legais da Transparência Pública</a:t>
            </a:r>
          </a:p>
        </p:txBody>
      </p:sp>
      <p:sp>
        <p:nvSpPr>
          <p:cNvPr id="4" name="CaixaDeTexto 3"/>
          <p:cNvSpPr txBox="1"/>
          <p:nvPr/>
        </p:nvSpPr>
        <p:spPr>
          <a:xfrm>
            <a:off x="6616931" y="1654190"/>
            <a:ext cx="4876799" cy="4985980"/>
          </a:xfrm>
          <a:prstGeom prst="rect">
            <a:avLst/>
          </a:prstGeom>
          <a:noFill/>
          <a:ln>
            <a:solidFill>
              <a:schemeClr val="tx1"/>
            </a:solidFill>
          </a:ln>
        </p:spPr>
        <p:txBody>
          <a:bodyPr wrap="square" rtlCol="0">
            <a:spAutoFit/>
          </a:bodyPr>
          <a:lstStyle/>
          <a:p>
            <a:pPr algn="just"/>
            <a:r>
              <a:rPr lang="pt-BR" sz="2200" dirty="0"/>
              <a:t>CRFB -“Art. 1º [...] Parágrafo único. Todo o poder emana do povo, que o exerce por meio de representantes eleitos ou diretamente, nos termos desta Constituição” </a:t>
            </a:r>
          </a:p>
          <a:p>
            <a:pPr algn="just"/>
            <a:r>
              <a:rPr lang="pt-BR" sz="2200" dirty="0"/>
              <a:t>Daí se extraem dois princípios:</a:t>
            </a:r>
          </a:p>
          <a:p>
            <a:pPr algn="just">
              <a:buFont typeface="Arial" pitchFamily="34" charset="0"/>
              <a:buChar char="•"/>
            </a:pPr>
            <a:r>
              <a:rPr lang="pt-BR" sz="2200" b="1" dirty="0"/>
              <a:t>O republicano</a:t>
            </a:r>
            <a:r>
              <a:rPr lang="pt-BR" sz="2200" dirty="0"/>
              <a:t>, que impõe um governo fundado em leis e não nos interesses egoísticos dos ocupantes da função pública ou de seus correligionários;</a:t>
            </a:r>
          </a:p>
          <a:p>
            <a:pPr algn="just">
              <a:buFont typeface="Arial" pitchFamily="34" charset="0"/>
              <a:buChar char="•"/>
            </a:pPr>
            <a:r>
              <a:rPr lang="pt-BR" sz="2200" b="1" dirty="0"/>
              <a:t>O democrático</a:t>
            </a:r>
            <a:r>
              <a:rPr lang="pt-BR" sz="2200" dirty="0"/>
              <a:t>, que confere ao povo a titularidade do poder cujo exercício é parcialmente relegado aos representantes</a:t>
            </a:r>
            <a:r>
              <a:rPr lang="pt-BR" sz="2000" dirty="0"/>
              <a:t>.</a:t>
            </a:r>
          </a:p>
          <a:p>
            <a:pPr algn="just"/>
            <a:r>
              <a:rPr lang="pt-BR" sz="1000" dirty="0"/>
              <a:t>Direito administrativo / Irene Patrícia </a:t>
            </a:r>
            <a:r>
              <a:rPr lang="pt-BR" sz="1000" dirty="0" err="1"/>
              <a:t>Nohara</a:t>
            </a:r>
            <a:r>
              <a:rPr lang="pt-BR" sz="1000" dirty="0"/>
              <a:t>. –9. ed. –São Paulo: Atlas, 2019.</a:t>
            </a:r>
          </a:p>
        </p:txBody>
      </p:sp>
      <p:pic>
        <p:nvPicPr>
          <p:cNvPr id="5" name="Imagem 4">
            <a:extLst>
              <a:ext uri="{FF2B5EF4-FFF2-40B4-BE49-F238E27FC236}">
                <a16:creationId xmlns:a16="http://schemas.microsoft.com/office/drawing/2014/main" id="{0F252D38-C2AA-EBE0-5C55-64A9994ABB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1654190"/>
            <a:ext cx="4876800" cy="4876800"/>
          </a:xfrm>
          <a:prstGeom prst="rect">
            <a:avLst/>
          </a:prstGeom>
        </p:spPr>
      </p:pic>
    </p:spTree>
    <p:extLst>
      <p:ext uri="{BB962C8B-B14F-4D97-AF65-F5344CB8AC3E}">
        <p14:creationId xmlns:p14="http://schemas.microsoft.com/office/powerpoint/2010/main" val="33196690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aixaDeTexto 2"/>
          <p:cNvSpPr txBox="1"/>
          <p:nvPr/>
        </p:nvSpPr>
        <p:spPr>
          <a:xfrm>
            <a:off x="326396" y="946304"/>
            <a:ext cx="11401778" cy="707886"/>
          </a:xfrm>
          <a:prstGeom prst="rect">
            <a:avLst/>
          </a:prstGeom>
          <a:noFill/>
        </p:spPr>
        <p:txBody>
          <a:bodyPr wrap="square" rtlCol="0">
            <a:spAutoFit/>
          </a:bodyPr>
          <a:lstStyle/>
          <a:p>
            <a:pPr algn="ctr"/>
            <a:r>
              <a:rPr lang="pt-BR" sz="4000" dirty="0"/>
              <a:t>Fundamentos Legais da Transparência Pública</a:t>
            </a:r>
          </a:p>
        </p:txBody>
      </p:sp>
      <p:sp>
        <p:nvSpPr>
          <p:cNvPr id="4" name="CaixaDeTexto 3"/>
          <p:cNvSpPr txBox="1"/>
          <p:nvPr/>
        </p:nvSpPr>
        <p:spPr>
          <a:xfrm>
            <a:off x="711200" y="1751617"/>
            <a:ext cx="10769600" cy="3354765"/>
          </a:xfrm>
          <a:prstGeom prst="rect">
            <a:avLst/>
          </a:prstGeom>
          <a:noFill/>
        </p:spPr>
        <p:txBody>
          <a:bodyPr wrap="square" rtlCol="0">
            <a:spAutoFit/>
          </a:bodyPr>
          <a:lstStyle/>
          <a:p>
            <a:pPr algn="just"/>
            <a:r>
              <a:rPr lang="pt-BR" sz="3000" dirty="0"/>
              <a:t>Constituição Federal de 1988 </a:t>
            </a:r>
          </a:p>
          <a:p>
            <a:pPr algn="just"/>
            <a:r>
              <a:rPr lang="pt-BR" sz="3000" dirty="0"/>
              <a:t>Art. 5º XXXIII - todos têm direito a </a:t>
            </a:r>
            <a:r>
              <a:rPr lang="pt-BR" sz="3000" b="1" dirty="0"/>
              <a:t>receber dos órgãos públicos informações de seu interesse particular</a:t>
            </a:r>
            <a:r>
              <a:rPr lang="pt-BR" sz="3000" dirty="0"/>
              <a:t>, </a:t>
            </a:r>
            <a:r>
              <a:rPr lang="pt-BR" sz="3000" b="1" dirty="0"/>
              <a:t>ou de interesse coletivo ou geral, que serão prestadas no prazo da lei</a:t>
            </a:r>
            <a:r>
              <a:rPr lang="pt-BR" sz="3000" dirty="0"/>
              <a:t>, sob pena de responsabilidade, ressalvadas aquelas cujo sigilo seja imprescindível à segurança da sociedade e do Estado; </a:t>
            </a:r>
          </a:p>
          <a:p>
            <a:pPr algn="just"/>
            <a:endParaRPr lang="pt-BR" sz="3200" dirty="0"/>
          </a:p>
        </p:txBody>
      </p:sp>
      <p:pic>
        <p:nvPicPr>
          <p:cNvPr id="7" name="Imagem 6">
            <a:extLst>
              <a:ext uri="{FF2B5EF4-FFF2-40B4-BE49-F238E27FC236}">
                <a16:creationId xmlns:a16="http://schemas.microsoft.com/office/drawing/2014/main" id="{9048C23F-BA26-0E14-9337-E2FDE8693C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3840" y="4042756"/>
            <a:ext cx="4328160" cy="2815244"/>
          </a:xfrm>
          <a:prstGeom prst="rect">
            <a:avLst/>
          </a:prstGeom>
        </p:spPr>
      </p:pic>
    </p:spTree>
    <p:extLst>
      <p:ext uri="{BB962C8B-B14F-4D97-AF65-F5344CB8AC3E}">
        <p14:creationId xmlns:p14="http://schemas.microsoft.com/office/powerpoint/2010/main" val="33196690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aixaDeTexto 2"/>
          <p:cNvSpPr txBox="1"/>
          <p:nvPr/>
        </p:nvSpPr>
        <p:spPr>
          <a:xfrm>
            <a:off x="326396" y="946304"/>
            <a:ext cx="11401778" cy="707886"/>
          </a:xfrm>
          <a:prstGeom prst="rect">
            <a:avLst/>
          </a:prstGeom>
          <a:noFill/>
        </p:spPr>
        <p:txBody>
          <a:bodyPr wrap="square" rtlCol="0">
            <a:spAutoFit/>
          </a:bodyPr>
          <a:lstStyle/>
          <a:p>
            <a:pPr algn="ctr"/>
            <a:r>
              <a:rPr lang="pt-BR" sz="4000" b="1" dirty="0"/>
              <a:t>Transparência Pública</a:t>
            </a:r>
            <a:endParaRPr lang="pt-BR" sz="4000" dirty="0"/>
          </a:p>
        </p:txBody>
      </p:sp>
      <p:sp>
        <p:nvSpPr>
          <p:cNvPr id="4" name="CaixaDeTexto 3"/>
          <p:cNvSpPr txBox="1"/>
          <p:nvPr/>
        </p:nvSpPr>
        <p:spPr>
          <a:xfrm>
            <a:off x="6027285" y="1765314"/>
            <a:ext cx="5117869" cy="4832092"/>
          </a:xfrm>
          <a:prstGeom prst="rect">
            <a:avLst/>
          </a:prstGeom>
          <a:noFill/>
          <a:ln>
            <a:solidFill>
              <a:schemeClr val="tx1"/>
            </a:solidFill>
          </a:ln>
        </p:spPr>
        <p:txBody>
          <a:bodyPr wrap="square" rtlCol="0">
            <a:spAutoFit/>
          </a:bodyPr>
          <a:lstStyle/>
          <a:p>
            <a:pPr algn="just"/>
            <a:r>
              <a:rPr lang="pt-BR" sz="2800" dirty="0"/>
              <a:t>Assim, enfatiza Marçal </a:t>
            </a:r>
            <a:r>
              <a:rPr lang="pt-BR" sz="2800" dirty="0" err="1"/>
              <a:t>Justen</a:t>
            </a:r>
            <a:r>
              <a:rPr lang="pt-BR" sz="2800" dirty="0"/>
              <a:t> Filho que na </a:t>
            </a:r>
            <a:r>
              <a:rPr lang="pt-BR" sz="2800" b="1" dirty="0"/>
              <a:t>democracia republicana, por um lado, deve-se franquear aos possíveis interessados a participação nas mais relevantes decisões estatais e, por outro, há de haver mecanismos “pelos quais os governantes são constrangidos a prestar esclarecimentos e a responder por seus atos”</a:t>
            </a:r>
          </a:p>
        </p:txBody>
      </p:sp>
      <p:pic>
        <p:nvPicPr>
          <p:cNvPr id="5" name="Imagem 4">
            <a:extLst>
              <a:ext uri="{FF2B5EF4-FFF2-40B4-BE49-F238E27FC236}">
                <a16:creationId xmlns:a16="http://schemas.microsoft.com/office/drawing/2014/main" id="{D6E499DE-1280-4CA3-7AAB-0C94A178EF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798" y="1695711"/>
            <a:ext cx="4876800" cy="4876800"/>
          </a:xfrm>
          <a:prstGeom prst="rect">
            <a:avLst/>
          </a:prstGeom>
        </p:spPr>
      </p:pic>
    </p:spTree>
    <p:extLst>
      <p:ext uri="{BB962C8B-B14F-4D97-AF65-F5344CB8AC3E}">
        <p14:creationId xmlns:p14="http://schemas.microsoft.com/office/powerpoint/2010/main" val="33196690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aixaDeTexto 2"/>
          <p:cNvSpPr txBox="1"/>
          <p:nvPr/>
        </p:nvSpPr>
        <p:spPr>
          <a:xfrm>
            <a:off x="326396" y="946304"/>
            <a:ext cx="11401778" cy="707886"/>
          </a:xfrm>
          <a:prstGeom prst="rect">
            <a:avLst/>
          </a:prstGeom>
          <a:noFill/>
        </p:spPr>
        <p:txBody>
          <a:bodyPr wrap="square" rtlCol="0">
            <a:spAutoFit/>
          </a:bodyPr>
          <a:lstStyle/>
          <a:p>
            <a:pPr algn="ctr"/>
            <a:r>
              <a:rPr lang="pt-BR" sz="4000" b="1" dirty="0"/>
              <a:t>Transparência Pública</a:t>
            </a:r>
            <a:endParaRPr lang="pt-BR" sz="4000" dirty="0"/>
          </a:p>
        </p:txBody>
      </p:sp>
      <p:sp>
        <p:nvSpPr>
          <p:cNvPr id="4" name="CaixaDeTexto 3"/>
          <p:cNvSpPr txBox="1"/>
          <p:nvPr/>
        </p:nvSpPr>
        <p:spPr>
          <a:xfrm>
            <a:off x="5536276" y="1654189"/>
            <a:ext cx="5602779" cy="4401205"/>
          </a:xfrm>
          <a:prstGeom prst="rect">
            <a:avLst/>
          </a:prstGeom>
          <a:noFill/>
          <a:ln>
            <a:solidFill>
              <a:schemeClr val="tx1"/>
            </a:solidFill>
          </a:ln>
        </p:spPr>
        <p:txBody>
          <a:bodyPr wrap="square" rtlCol="0">
            <a:spAutoFit/>
          </a:bodyPr>
          <a:lstStyle/>
          <a:p>
            <a:pPr algn="just"/>
            <a:r>
              <a:rPr lang="pt-BR" sz="2600" dirty="0"/>
              <a:t>É pela publicidade que os </a:t>
            </a:r>
            <a:r>
              <a:rPr lang="pt-BR" sz="2600" b="1" dirty="0"/>
              <a:t>cidadãos têm conhecimento </a:t>
            </a:r>
            <a:r>
              <a:rPr lang="pt-BR" sz="2600" dirty="0"/>
              <a:t>das ações dos administradores no trato da coisa pública.</a:t>
            </a:r>
          </a:p>
          <a:p>
            <a:pPr algn="just"/>
            <a:r>
              <a:rPr lang="pt-BR" sz="2600" dirty="0"/>
              <a:t>Ela também </a:t>
            </a:r>
            <a:r>
              <a:rPr lang="pt-BR" sz="2600" b="1" dirty="0"/>
              <a:t>garante a defesa de direitos </a:t>
            </a:r>
            <a:r>
              <a:rPr lang="pt-BR" sz="2600" dirty="0"/>
              <a:t>quando estes são violados pelo Poder Público, viabilizando a proteção da moralidade e a estabilidade das relações jurídico-administrativas.</a:t>
            </a:r>
          </a:p>
          <a:p>
            <a:r>
              <a:rPr lang="pt-BR" dirty="0"/>
              <a:t>Direito administrativo / Irene Patrícia </a:t>
            </a:r>
            <a:r>
              <a:rPr lang="pt-BR" dirty="0" err="1"/>
              <a:t>Nohara</a:t>
            </a:r>
            <a:r>
              <a:rPr lang="pt-BR" dirty="0"/>
              <a:t>. –9. ed. –São Paulo: Atlas, 2019</a:t>
            </a:r>
            <a:r>
              <a:rPr lang="pt-BR" sz="2800" dirty="0"/>
              <a:t>.</a:t>
            </a:r>
            <a:endParaRPr lang="pt-BR" sz="2800" b="1" dirty="0"/>
          </a:p>
        </p:txBody>
      </p:sp>
      <p:pic>
        <p:nvPicPr>
          <p:cNvPr id="5" name="Imagem 4">
            <a:extLst>
              <a:ext uri="{FF2B5EF4-FFF2-40B4-BE49-F238E27FC236}">
                <a16:creationId xmlns:a16="http://schemas.microsoft.com/office/drawing/2014/main" id="{35876A62-8524-AD80-867A-1DAA9B1DDD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908" y="1654189"/>
            <a:ext cx="4522857" cy="4522857"/>
          </a:xfrm>
          <a:prstGeom prst="rect">
            <a:avLst/>
          </a:prstGeom>
        </p:spPr>
      </p:pic>
    </p:spTree>
    <p:extLst>
      <p:ext uri="{BB962C8B-B14F-4D97-AF65-F5344CB8AC3E}">
        <p14:creationId xmlns:p14="http://schemas.microsoft.com/office/powerpoint/2010/main" val="33196690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aixaDeTexto 2"/>
          <p:cNvSpPr txBox="1"/>
          <p:nvPr/>
        </p:nvSpPr>
        <p:spPr>
          <a:xfrm>
            <a:off x="326396" y="946304"/>
            <a:ext cx="11401778" cy="707886"/>
          </a:xfrm>
          <a:prstGeom prst="rect">
            <a:avLst/>
          </a:prstGeom>
          <a:noFill/>
        </p:spPr>
        <p:txBody>
          <a:bodyPr wrap="square" rtlCol="0">
            <a:spAutoFit/>
          </a:bodyPr>
          <a:lstStyle/>
          <a:p>
            <a:pPr algn="ctr"/>
            <a:r>
              <a:rPr lang="pt-BR" sz="4000" b="1" dirty="0"/>
              <a:t>Transparência Pública</a:t>
            </a:r>
            <a:endParaRPr lang="pt-BR" sz="4000" dirty="0"/>
          </a:p>
        </p:txBody>
      </p:sp>
      <p:sp>
        <p:nvSpPr>
          <p:cNvPr id="4" name="CaixaDeTexto 3"/>
          <p:cNvSpPr txBox="1"/>
          <p:nvPr/>
        </p:nvSpPr>
        <p:spPr>
          <a:xfrm>
            <a:off x="326397" y="2045368"/>
            <a:ext cx="6024527" cy="4678204"/>
          </a:xfrm>
          <a:prstGeom prst="rect">
            <a:avLst/>
          </a:prstGeom>
          <a:noFill/>
          <a:ln>
            <a:solidFill>
              <a:schemeClr val="tx1"/>
            </a:solidFill>
          </a:ln>
        </p:spPr>
        <p:txBody>
          <a:bodyPr wrap="square" rtlCol="0">
            <a:spAutoFit/>
          </a:bodyPr>
          <a:lstStyle/>
          <a:p>
            <a:pPr algn="just"/>
            <a:r>
              <a:rPr lang="pt-BR" sz="2600" dirty="0"/>
              <a:t>A obediência ao princípio pode ser analisada de duas perspectivas complementares:</a:t>
            </a:r>
          </a:p>
          <a:p>
            <a:pPr algn="just"/>
            <a:r>
              <a:rPr lang="pt-BR" sz="2600" dirty="0"/>
              <a:t>(1) Do </a:t>
            </a:r>
            <a:r>
              <a:rPr lang="pt-BR" sz="2600" b="1" dirty="0"/>
              <a:t>direito de os administrados terem acesso a informações de interesse particular ou coletivo, e;</a:t>
            </a:r>
          </a:p>
          <a:p>
            <a:pPr algn="just"/>
            <a:r>
              <a:rPr lang="pt-BR" sz="2600" dirty="0"/>
              <a:t>(2) Do correspondente </a:t>
            </a:r>
            <a:r>
              <a:rPr lang="pt-BR" sz="2600" b="1" dirty="0"/>
              <a:t>dever de a Administração dar publicidade de atos e contratos administrativos.</a:t>
            </a:r>
          </a:p>
          <a:p>
            <a:endParaRPr lang="pt-BR" sz="2800" dirty="0"/>
          </a:p>
          <a:p>
            <a:r>
              <a:rPr lang="pt-BR" dirty="0"/>
              <a:t>Direito administrativo / Irene Patrícia </a:t>
            </a:r>
            <a:r>
              <a:rPr lang="pt-BR" dirty="0" err="1"/>
              <a:t>Nohara</a:t>
            </a:r>
            <a:r>
              <a:rPr lang="pt-BR" dirty="0"/>
              <a:t>. –9. ed. –São Paulo: Atlas, 2019.</a:t>
            </a:r>
            <a:endParaRPr lang="pt-BR" b="1" dirty="0"/>
          </a:p>
        </p:txBody>
      </p:sp>
      <p:pic>
        <p:nvPicPr>
          <p:cNvPr id="5" name="Imagem 4">
            <a:extLst>
              <a:ext uri="{FF2B5EF4-FFF2-40B4-BE49-F238E27FC236}">
                <a16:creationId xmlns:a16="http://schemas.microsoft.com/office/drawing/2014/main" id="{BEAF29CE-73E9-BF25-A112-4C221E8F27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07200" y="2045368"/>
            <a:ext cx="5384800" cy="4725765"/>
          </a:xfrm>
          <a:prstGeom prst="rect">
            <a:avLst/>
          </a:prstGeom>
        </p:spPr>
      </p:pic>
    </p:spTree>
    <p:extLst>
      <p:ext uri="{BB962C8B-B14F-4D97-AF65-F5344CB8AC3E}">
        <p14:creationId xmlns:p14="http://schemas.microsoft.com/office/powerpoint/2010/main" val="33196690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246184" y="723070"/>
            <a:ext cx="11699631" cy="5735609"/>
          </a:xfrm>
        </p:spPr>
        <p:txBody>
          <a:bodyPr>
            <a:normAutofit fontScale="85000" lnSpcReduction="10000"/>
          </a:bodyPr>
          <a:lstStyle/>
          <a:p>
            <a:pPr algn="ctr">
              <a:buNone/>
              <a:defRPr/>
            </a:pPr>
            <a:r>
              <a:rPr lang="pt-BR" altLang="pt-BR" sz="3300" b="1" dirty="0">
                <a:solidFill>
                  <a:srgbClr val="141414"/>
                </a:solidFill>
                <a:latin typeface="Arial" pitchFamily="34" charset="0"/>
                <a:cs typeface="Arial" pitchFamily="34" charset="0"/>
              </a:rPr>
              <a:t>LUIZ HENRIQUE NÉIA GIAVINA-BIANCHI</a:t>
            </a:r>
          </a:p>
          <a:p>
            <a:pPr marL="0" indent="0" algn="ctr">
              <a:buFont typeface="Arial" charset="0"/>
              <a:buNone/>
              <a:defRPr/>
            </a:pPr>
            <a:endParaRPr lang="pt-BR" altLang="pt-BR" b="1" dirty="0">
              <a:effectLst>
                <a:outerShdw blurRad="38100" dist="38100" dir="2700000" algn="tl">
                  <a:srgbClr val="000000">
                    <a:alpha val="43137"/>
                  </a:srgbClr>
                </a:outerShdw>
              </a:effectLst>
              <a:latin typeface="Arial" pitchFamily="34" charset="0"/>
              <a:cs typeface="Arial" pitchFamily="34" charset="0"/>
            </a:endParaRPr>
          </a:p>
          <a:p>
            <a:pPr algn="just">
              <a:defRPr/>
            </a:pPr>
            <a:r>
              <a:rPr lang="pt-BR" b="1" dirty="0">
                <a:latin typeface="Arial" pitchFamily="34" charset="0"/>
                <a:cs typeface="Arial" pitchFamily="34" charset="0"/>
              </a:rPr>
              <a:t>Procurador do Legislativo </a:t>
            </a:r>
            <a:r>
              <a:rPr lang="pt-BR" dirty="0">
                <a:latin typeface="Arial" pitchFamily="34" charset="0"/>
                <a:cs typeface="Arial" pitchFamily="34" charset="0"/>
              </a:rPr>
              <a:t>da Câmara Municipal de Jacarezinho desde 2010.</a:t>
            </a:r>
          </a:p>
          <a:p>
            <a:pPr algn="just">
              <a:defRPr/>
            </a:pPr>
            <a:r>
              <a:rPr lang="pt-BR" b="1" dirty="0">
                <a:latin typeface="Arial" pitchFamily="34" charset="0"/>
                <a:cs typeface="Arial" pitchFamily="34" charset="0"/>
              </a:rPr>
              <a:t>Graduado</a:t>
            </a:r>
            <a:r>
              <a:rPr lang="pt-BR" dirty="0">
                <a:latin typeface="Arial" pitchFamily="34" charset="0"/>
                <a:cs typeface="Arial" pitchFamily="34" charset="0"/>
              </a:rPr>
              <a:t> em Direito pela UENP;</a:t>
            </a:r>
          </a:p>
          <a:p>
            <a:pPr algn="just">
              <a:defRPr/>
            </a:pPr>
            <a:r>
              <a:rPr lang="pt-BR" b="1" dirty="0">
                <a:latin typeface="Arial" pitchFamily="34" charset="0"/>
                <a:cs typeface="Arial" pitchFamily="34" charset="0"/>
              </a:rPr>
              <a:t>Pós-Graduado</a:t>
            </a:r>
            <a:r>
              <a:rPr lang="pt-BR" dirty="0">
                <a:latin typeface="Arial" pitchFamily="34" charset="0"/>
                <a:cs typeface="Arial" pitchFamily="34" charset="0"/>
              </a:rPr>
              <a:t> em Direito Civil e Direito Processual Civil pela FAESO; </a:t>
            </a:r>
          </a:p>
          <a:p>
            <a:pPr algn="just">
              <a:defRPr/>
            </a:pPr>
            <a:r>
              <a:rPr lang="pt-BR" b="1" dirty="0">
                <a:latin typeface="Arial" pitchFamily="34" charset="0"/>
                <a:cs typeface="Arial" pitchFamily="34" charset="0"/>
              </a:rPr>
              <a:t>Pós-Graduado</a:t>
            </a:r>
            <a:r>
              <a:rPr lang="pt-BR" dirty="0">
                <a:latin typeface="Arial" pitchFamily="34" charset="0"/>
                <a:cs typeface="Arial" pitchFamily="34" charset="0"/>
              </a:rPr>
              <a:t> em Gestão Pública pela UEPG;</a:t>
            </a:r>
          </a:p>
          <a:p>
            <a:pPr algn="just">
              <a:defRPr/>
            </a:pPr>
            <a:r>
              <a:rPr lang="pt-BR" b="1" dirty="0">
                <a:latin typeface="Arial" pitchFamily="34" charset="0"/>
                <a:cs typeface="Arial" pitchFamily="34" charset="0"/>
              </a:rPr>
              <a:t>Pós-Graduado</a:t>
            </a:r>
            <a:r>
              <a:rPr lang="pt-BR" dirty="0">
                <a:latin typeface="Arial" pitchFamily="34" charset="0"/>
                <a:cs typeface="Arial" pitchFamily="34" charset="0"/>
              </a:rPr>
              <a:t> em Direito Administrativo pela UENP.</a:t>
            </a:r>
          </a:p>
          <a:p>
            <a:pPr>
              <a:defRPr/>
            </a:pPr>
            <a:r>
              <a:rPr lang="pt-BR" b="1" dirty="0">
                <a:latin typeface="Arial" pitchFamily="34" charset="0"/>
                <a:cs typeface="Arial" pitchFamily="34" charset="0"/>
              </a:rPr>
              <a:t>Pós-Graduado</a:t>
            </a:r>
            <a:r>
              <a:rPr lang="pt-BR" dirty="0">
                <a:latin typeface="Arial" pitchFamily="34" charset="0"/>
                <a:cs typeface="Arial" pitchFamily="34" charset="0"/>
              </a:rPr>
              <a:t> em MBA em Nova Lei de Licitações pela UNYPÓS;</a:t>
            </a:r>
          </a:p>
          <a:p>
            <a:pPr>
              <a:defRPr/>
            </a:pPr>
            <a:r>
              <a:rPr lang="pt-BR" b="1" dirty="0">
                <a:latin typeface="Arial" pitchFamily="34" charset="0"/>
                <a:cs typeface="Arial" pitchFamily="34" charset="0"/>
              </a:rPr>
              <a:t>Pós-Graduado</a:t>
            </a:r>
            <a:r>
              <a:rPr lang="pt-BR" dirty="0">
                <a:latin typeface="Arial" pitchFamily="34" charset="0"/>
                <a:cs typeface="Arial" pitchFamily="34" charset="0"/>
              </a:rPr>
              <a:t> em Direito Municipal pela ESA;</a:t>
            </a:r>
          </a:p>
          <a:p>
            <a:pPr>
              <a:defRPr/>
            </a:pPr>
            <a:r>
              <a:rPr lang="pt-BR" b="1" dirty="0">
                <a:latin typeface="Arial" pitchFamily="34" charset="0"/>
                <a:cs typeface="Arial" pitchFamily="34" charset="0"/>
              </a:rPr>
              <a:t>Pós-Graduado</a:t>
            </a:r>
            <a:r>
              <a:rPr lang="pt-BR" dirty="0">
                <a:latin typeface="Arial" pitchFamily="34" charset="0"/>
                <a:cs typeface="Arial" pitchFamily="34" charset="0"/>
              </a:rPr>
              <a:t> em Lei Geral de Proteção de Dados pela LEGALE;</a:t>
            </a:r>
          </a:p>
          <a:p>
            <a:pPr>
              <a:defRPr/>
            </a:pPr>
            <a:r>
              <a:rPr lang="pt-BR" b="1" dirty="0">
                <a:latin typeface="Arial" pitchFamily="34" charset="0"/>
                <a:cs typeface="Arial" pitchFamily="34" charset="0"/>
              </a:rPr>
              <a:t>Pós-Graduado</a:t>
            </a:r>
            <a:r>
              <a:rPr lang="pt-BR" dirty="0">
                <a:latin typeface="Arial" pitchFamily="34" charset="0"/>
                <a:cs typeface="Arial" pitchFamily="34" charset="0"/>
              </a:rPr>
              <a:t> em MBA em Nova Lei de Licitações pela PÓLIS CIVITAS/TCE-PR.</a:t>
            </a:r>
          </a:p>
          <a:p>
            <a:pPr>
              <a:defRPr/>
            </a:pPr>
            <a:r>
              <a:rPr lang="pt-BR" b="1" dirty="0">
                <a:latin typeface="Arial" pitchFamily="34" charset="0"/>
                <a:cs typeface="Arial" pitchFamily="34" charset="0"/>
              </a:rPr>
              <a:t>Pós-Graduado</a:t>
            </a:r>
            <a:r>
              <a:rPr lang="pt-BR" dirty="0">
                <a:latin typeface="Arial" pitchFamily="34" charset="0"/>
                <a:cs typeface="Arial" pitchFamily="34" charset="0"/>
              </a:rPr>
              <a:t> em Lei Geral de Direito e Processo Constitucional pela LEGALE</a:t>
            </a:r>
          </a:p>
          <a:p>
            <a:pPr>
              <a:defRPr/>
            </a:pPr>
            <a:r>
              <a:rPr lang="pt-BR" b="1" dirty="0">
                <a:latin typeface="Arial" pitchFamily="34" charset="0"/>
                <a:cs typeface="Arial" pitchFamily="34" charset="0"/>
              </a:rPr>
              <a:t>Mestre</a:t>
            </a:r>
            <a:r>
              <a:rPr lang="pt-BR" dirty="0">
                <a:latin typeface="Arial" pitchFamily="34" charset="0"/>
                <a:cs typeface="Arial" pitchFamily="34" charset="0"/>
              </a:rPr>
              <a:t> em Ciência Jurídica pela UENP.</a:t>
            </a:r>
            <a:endParaRPr lang="pt-BR" altLang="pt-BR" b="1" dirty="0">
              <a:solidFill>
                <a:srgbClr val="141414"/>
              </a:solidFill>
              <a:latin typeface="Arial" pitchFamily="34" charset="0"/>
              <a:cs typeface="Arial" pitchFamily="34" charset="0"/>
            </a:endParaRPr>
          </a:p>
        </p:txBody>
      </p:sp>
      <p:pic>
        <p:nvPicPr>
          <p:cNvPr id="4" name="Imagem 3">
            <a:extLst>
              <a:ext uri="{FF2B5EF4-FFF2-40B4-BE49-F238E27FC236}">
                <a16:creationId xmlns:a16="http://schemas.microsoft.com/office/drawing/2014/main" id="{52B97313-4C16-503B-BA24-342700F2107D}"/>
              </a:ext>
            </a:extLst>
          </p:cNvPr>
          <p:cNvPicPr>
            <a:picLocks noChangeAspect="1"/>
          </p:cNvPicPr>
          <p:nvPr/>
        </p:nvPicPr>
        <p:blipFill>
          <a:blip r:embed="rId3"/>
          <a:stretch>
            <a:fillRect/>
          </a:stretch>
        </p:blipFill>
        <p:spPr>
          <a:xfrm>
            <a:off x="10187796" y="5684366"/>
            <a:ext cx="2004204" cy="1173633"/>
          </a:xfrm>
          <a:prstGeom prst="rect">
            <a:avLst/>
          </a:prstGeom>
        </p:spPr>
      </p:pic>
    </p:spTree>
    <p:extLst>
      <p:ext uri="{BB962C8B-B14F-4D97-AF65-F5344CB8AC3E}">
        <p14:creationId xmlns:p14="http://schemas.microsoft.com/office/powerpoint/2010/main" val="19018071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aixaDeTexto 2"/>
          <p:cNvSpPr txBox="1"/>
          <p:nvPr/>
        </p:nvSpPr>
        <p:spPr>
          <a:xfrm>
            <a:off x="395111" y="3249556"/>
            <a:ext cx="11401778" cy="707886"/>
          </a:xfrm>
          <a:prstGeom prst="rect">
            <a:avLst/>
          </a:prstGeom>
          <a:noFill/>
        </p:spPr>
        <p:txBody>
          <a:bodyPr wrap="square" rtlCol="0">
            <a:spAutoFit/>
          </a:bodyPr>
          <a:lstStyle/>
          <a:p>
            <a:pPr algn="ctr"/>
            <a:r>
              <a:rPr lang="pt-BR" sz="4000" dirty="0"/>
              <a:t>Transparência, publicidade e propaganda</a:t>
            </a:r>
          </a:p>
        </p:txBody>
      </p:sp>
    </p:spTree>
    <p:extLst>
      <p:ext uri="{BB962C8B-B14F-4D97-AF65-F5344CB8AC3E}">
        <p14:creationId xmlns:p14="http://schemas.microsoft.com/office/powerpoint/2010/main" val="33196690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a:extLst>
            <a:ext uri="{FF2B5EF4-FFF2-40B4-BE49-F238E27FC236}">
              <a16:creationId xmlns:a16="http://schemas.microsoft.com/office/drawing/2014/main" id="{1EF72ABC-DCA7-AD50-455E-DDEA2B62FE9E}"/>
            </a:ext>
          </a:extLst>
        </p:cNvPr>
        <p:cNvGrpSpPr/>
        <p:nvPr/>
      </p:nvGrpSpPr>
      <p:grpSpPr>
        <a:xfrm>
          <a:off x="0" y="0"/>
          <a:ext cx="0" cy="0"/>
          <a:chOff x="0" y="0"/>
          <a:chExt cx="0" cy="0"/>
        </a:xfrm>
      </p:grpSpPr>
      <p:sp>
        <p:nvSpPr>
          <p:cNvPr id="3" name="CaixaDeTexto 2">
            <a:extLst>
              <a:ext uri="{FF2B5EF4-FFF2-40B4-BE49-F238E27FC236}">
                <a16:creationId xmlns:a16="http://schemas.microsoft.com/office/drawing/2014/main" id="{3A6C06C7-EF3C-8C54-5EC8-C6E24760BF91}"/>
              </a:ext>
            </a:extLst>
          </p:cNvPr>
          <p:cNvSpPr txBox="1"/>
          <p:nvPr/>
        </p:nvSpPr>
        <p:spPr>
          <a:xfrm>
            <a:off x="326396" y="946304"/>
            <a:ext cx="11401778" cy="707886"/>
          </a:xfrm>
          <a:prstGeom prst="rect">
            <a:avLst/>
          </a:prstGeom>
          <a:noFill/>
        </p:spPr>
        <p:txBody>
          <a:bodyPr wrap="square" rtlCol="0">
            <a:spAutoFit/>
          </a:bodyPr>
          <a:lstStyle/>
          <a:p>
            <a:pPr algn="ctr"/>
            <a:r>
              <a:rPr lang="pt-BR" sz="4000" dirty="0"/>
              <a:t>Transparência, publicidade e propaganda</a:t>
            </a:r>
          </a:p>
        </p:txBody>
      </p:sp>
      <p:sp>
        <p:nvSpPr>
          <p:cNvPr id="4" name="CaixaDeTexto 3">
            <a:extLst>
              <a:ext uri="{FF2B5EF4-FFF2-40B4-BE49-F238E27FC236}">
                <a16:creationId xmlns:a16="http://schemas.microsoft.com/office/drawing/2014/main" id="{0628AC3A-539E-9F0D-38C4-7BDC42DCFEC2}"/>
              </a:ext>
            </a:extLst>
          </p:cNvPr>
          <p:cNvSpPr txBox="1"/>
          <p:nvPr/>
        </p:nvSpPr>
        <p:spPr>
          <a:xfrm>
            <a:off x="1491304" y="1971852"/>
            <a:ext cx="4305993" cy="4308872"/>
          </a:xfrm>
          <a:prstGeom prst="rect">
            <a:avLst/>
          </a:prstGeom>
          <a:noFill/>
          <a:ln>
            <a:solidFill>
              <a:schemeClr val="tx1"/>
            </a:solidFill>
          </a:ln>
        </p:spPr>
        <p:txBody>
          <a:bodyPr wrap="square" rtlCol="0">
            <a:spAutoFit/>
          </a:bodyPr>
          <a:lstStyle/>
          <a:p>
            <a:pPr algn="just"/>
            <a:r>
              <a:rPr lang="pt-BR" sz="2400" b="1" u="sng" dirty="0"/>
              <a:t>A publicidade dos a tos e contratos</a:t>
            </a:r>
            <a:r>
              <a:rPr lang="pt-BR" sz="2400" dirty="0"/>
              <a:t> administrativos constitui dever da Administração e é imprescindível para o aperfeiçoamento de muitos deles, porém, </a:t>
            </a:r>
            <a:r>
              <a:rPr lang="pt-BR" sz="2400" b="1" u="sng" dirty="0"/>
              <a:t>não se confunde com a divulgação ou propaganda dos atos e atividades de gestão </a:t>
            </a:r>
            <a:r>
              <a:rPr lang="pt-BR" sz="2400" dirty="0"/>
              <a:t>administrativa ou governamental do Poder.</a:t>
            </a:r>
            <a:endParaRPr lang="pt-BR" sz="2800" dirty="0"/>
          </a:p>
          <a:p>
            <a:r>
              <a:rPr lang="pt-BR" sz="1000" dirty="0"/>
              <a:t>Direito administrativo / Irene Patrícia </a:t>
            </a:r>
            <a:r>
              <a:rPr lang="pt-BR" sz="1000" dirty="0" err="1"/>
              <a:t>Nohara</a:t>
            </a:r>
            <a:r>
              <a:rPr lang="pt-BR" sz="1000" dirty="0"/>
              <a:t>. –9. ed. –São Paulo: Atlas, 2019.</a:t>
            </a:r>
            <a:endParaRPr lang="pt-BR" sz="1000" b="1" dirty="0"/>
          </a:p>
        </p:txBody>
      </p:sp>
      <p:pic>
        <p:nvPicPr>
          <p:cNvPr id="5" name="Imagem 4">
            <a:extLst>
              <a:ext uri="{FF2B5EF4-FFF2-40B4-BE49-F238E27FC236}">
                <a16:creationId xmlns:a16="http://schemas.microsoft.com/office/drawing/2014/main" id="{E4873B49-DBE2-7174-4780-EE6FFF863E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94704" y="1971852"/>
            <a:ext cx="4494969" cy="4494969"/>
          </a:xfrm>
          <a:prstGeom prst="rect">
            <a:avLst/>
          </a:prstGeom>
        </p:spPr>
      </p:pic>
    </p:spTree>
    <p:extLst>
      <p:ext uri="{BB962C8B-B14F-4D97-AF65-F5344CB8AC3E}">
        <p14:creationId xmlns:p14="http://schemas.microsoft.com/office/powerpoint/2010/main" val="12051766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aixaDeTexto 2"/>
          <p:cNvSpPr txBox="1"/>
          <p:nvPr/>
        </p:nvSpPr>
        <p:spPr>
          <a:xfrm>
            <a:off x="326396" y="946304"/>
            <a:ext cx="11401778" cy="707886"/>
          </a:xfrm>
          <a:prstGeom prst="rect">
            <a:avLst/>
          </a:prstGeom>
          <a:noFill/>
        </p:spPr>
        <p:txBody>
          <a:bodyPr wrap="square" rtlCol="0">
            <a:spAutoFit/>
          </a:bodyPr>
          <a:lstStyle/>
          <a:p>
            <a:pPr algn="ctr"/>
            <a:r>
              <a:rPr lang="pt-BR" sz="4000" dirty="0"/>
              <a:t>Transparência, publicidade e propaganda</a:t>
            </a:r>
          </a:p>
        </p:txBody>
      </p:sp>
      <p:sp>
        <p:nvSpPr>
          <p:cNvPr id="4" name="CaixaDeTexto 3"/>
          <p:cNvSpPr txBox="1"/>
          <p:nvPr/>
        </p:nvSpPr>
        <p:spPr>
          <a:xfrm>
            <a:off x="941948" y="1879113"/>
            <a:ext cx="5641731" cy="4247317"/>
          </a:xfrm>
          <a:prstGeom prst="rect">
            <a:avLst/>
          </a:prstGeom>
          <a:noFill/>
          <a:ln>
            <a:solidFill>
              <a:schemeClr val="tx1"/>
            </a:solidFill>
          </a:ln>
        </p:spPr>
        <p:txBody>
          <a:bodyPr wrap="square" rtlCol="0">
            <a:spAutoFit/>
          </a:bodyPr>
          <a:lstStyle/>
          <a:p>
            <a:pPr algn="just"/>
            <a:r>
              <a:rPr lang="pt-BR" sz="2600" dirty="0"/>
              <a:t>Art. 37. [...] </a:t>
            </a:r>
          </a:p>
          <a:p>
            <a:pPr algn="just"/>
            <a:r>
              <a:rPr lang="pt-BR" sz="2600" dirty="0"/>
              <a:t>§ 1º A publicidade dos atos, programas, obras, serviços e campanhas dos órgãos públicos (LEIA-SE PROPAGANDA) </a:t>
            </a:r>
            <a:r>
              <a:rPr lang="pt-BR" sz="2600" b="1" dirty="0"/>
              <a:t>deverá ter caráter </a:t>
            </a:r>
            <a:r>
              <a:rPr lang="pt-BR" sz="2600" b="1" u="sng" dirty="0"/>
              <a:t>educativo, informativo ou de orientação social</a:t>
            </a:r>
            <a:r>
              <a:rPr lang="pt-BR" sz="2600" b="1" dirty="0"/>
              <a:t>, dela </a:t>
            </a:r>
            <a:r>
              <a:rPr lang="pt-BR" sz="2600" b="1" dirty="0">
                <a:solidFill>
                  <a:srgbClr val="FF0000"/>
                </a:solidFill>
              </a:rPr>
              <a:t>não podendo constar nomes, símbolos ou imagens que caracterizem promoção pessoal </a:t>
            </a:r>
            <a:r>
              <a:rPr lang="pt-BR" sz="2600" b="1" dirty="0"/>
              <a:t>de autoridades ou servidores públicos</a:t>
            </a:r>
            <a:r>
              <a:rPr lang="pt-BR" sz="2600" dirty="0"/>
              <a:t>.</a:t>
            </a:r>
          </a:p>
          <a:p>
            <a:pPr algn="just"/>
            <a:r>
              <a:rPr lang="pt-BR" dirty="0"/>
              <a:t>Direito administrativo / Irene Patrícia </a:t>
            </a:r>
            <a:r>
              <a:rPr lang="pt-BR" dirty="0" err="1"/>
              <a:t>Nohara</a:t>
            </a:r>
            <a:r>
              <a:rPr lang="pt-BR" dirty="0"/>
              <a:t>. –9. ed. –São Paulo: Atlas, 2019.</a:t>
            </a:r>
            <a:endParaRPr lang="pt-BR" b="1" dirty="0"/>
          </a:p>
        </p:txBody>
      </p:sp>
      <p:pic>
        <p:nvPicPr>
          <p:cNvPr id="7" name="Imagem 6">
            <a:extLst>
              <a:ext uri="{FF2B5EF4-FFF2-40B4-BE49-F238E27FC236}">
                <a16:creationId xmlns:a16="http://schemas.microsoft.com/office/drawing/2014/main" id="{44FA60A5-8B9C-9C02-284B-59239334E1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2815" y="1598815"/>
            <a:ext cx="5259185" cy="5259185"/>
          </a:xfrm>
          <a:prstGeom prst="rect">
            <a:avLst/>
          </a:prstGeom>
        </p:spPr>
      </p:pic>
    </p:spTree>
    <p:extLst>
      <p:ext uri="{BB962C8B-B14F-4D97-AF65-F5344CB8AC3E}">
        <p14:creationId xmlns:p14="http://schemas.microsoft.com/office/powerpoint/2010/main" val="33196690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aixaDeTexto 2"/>
          <p:cNvSpPr txBox="1"/>
          <p:nvPr/>
        </p:nvSpPr>
        <p:spPr>
          <a:xfrm>
            <a:off x="326396" y="946304"/>
            <a:ext cx="11401778" cy="707886"/>
          </a:xfrm>
          <a:prstGeom prst="rect">
            <a:avLst/>
          </a:prstGeom>
          <a:noFill/>
        </p:spPr>
        <p:txBody>
          <a:bodyPr wrap="square" rtlCol="0">
            <a:spAutoFit/>
          </a:bodyPr>
          <a:lstStyle/>
          <a:p>
            <a:pPr algn="ctr"/>
            <a:r>
              <a:rPr lang="pt-BR" sz="4000" dirty="0"/>
              <a:t>Promoção pessoal</a:t>
            </a:r>
          </a:p>
        </p:txBody>
      </p:sp>
      <p:sp>
        <p:nvSpPr>
          <p:cNvPr id="4" name="CaixaDeTexto 3"/>
          <p:cNvSpPr txBox="1"/>
          <p:nvPr/>
        </p:nvSpPr>
        <p:spPr>
          <a:xfrm>
            <a:off x="958574" y="2045368"/>
            <a:ext cx="10769600" cy="3539430"/>
          </a:xfrm>
          <a:prstGeom prst="rect">
            <a:avLst/>
          </a:prstGeom>
          <a:noFill/>
        </p:spPr>
        <p:txBody>
          <a:bodyPr wrap="square" rtlCol="0">
            <a:spAutoFit/>
          </a:bodyPr>
          <a:lstStyle/>
          <a:p>
            <a:pPr algn="just"/>
            <a:r>
              <a:rPr lang="pt-BR" sz="2800" b="1" dirty="0">
                <a:solidFill>
                  <a:srgbClr val="FF0000"/>
                </a:solidFill>
              </a:rPr>
              <a:t>Portanto, a propaganda institucional é facultativa </a:t>
            </a:r>
            <a:r>
              <a:rPr lang="pt-BR" sz="2800" dirty="0"/>
              <a:t>e </a:t>
            </a:r>
            <a:r>
              <a:rPr lang="pt-BR" sz="2800" b="1" dirty="0">
                <a:solidFill>
                  <a:srgbClr val="0070C0"/>
                </a:solidFill>
              </a:rPr>
              <a:t>não se confunde com a necessidade de publicidade dos atos e contratos administrativos, que é dever do Estado </a:t>
            </a:r>
            <a:r>
              <a:rPr lang="pt-BR" sz="2800" dirty="0"/>
              <a:t>e direito/garantia dos cidadãos, seja do ponto de vista individual ou da perspectiva do controle social dos atos estatais.</a:t>
            </a:r>
          </a:p>
          <a:p>
            <a:pPr algn="just"/>
            <a:r>
              <a:rPr lang="pt-BR" sz="2800" dirty="0"/>
              <a:t>São tão diferentes as situações que parcela da população considera que gasto excessivo com propaganda governamental representa um desrespeito ao contribuinte.</a:t>
            </a:r>
          </a:p>
          <a:p>
            <a:pPr algn="just"/>
            <a:r>
              <a:rPr lang="pt-BR" sz="2800" dirty="0"/>
              <a:t>EXEMPLO: propagada de asfalto</a:t>
            </a:r>
            <a:endParaRPr lang="pt-BR" b="1" dirty="0"/>
          </a:p>
        </p:txBody>
      </p:sp>
    </p:spTree>
    <p:extLst>
      <p:ext uri="{BB962C8B-B14F-4D97-AF65-F5344CB8AC3E}">
        <p14:creationId xmlns:p14="http://schemas.microsoft.com/office/powerpoint/2010/main" val="33196690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aixaDeTexto 2"/>
          <p:cNvSpPr txBox="1"/>
          <p:nvPr/>
        </p:nvSpPr>
        <p:spPr>
          <a:xfrm>
            <a:off x="326396" y="946304"/>
            <a:ext cx="11401778" cy="553998"/>
          </a:xfrm>
          <a:prstGeom prst="rect">
            <a:avLst/>
          </a:prstGeom>
          <a:noFill/>
        </p:spPr>
        <p:txBody>
          <a:bodyPr wrap="square" rtlCol="0">
            <a:spAutoFit/>
          </a:bodyPr>
          <a:lstStyle/>
          <a:p>
            <a:pPr algn="ctr"/>
            <a:r>
              <a:rPr lang="pt-BR" sz="3000" dirty="0"/>
              <a:t>Exemplos do uso incorreto de propaganda pública:</a:t>
            </a:r>
          </a:p>
        </p:txBody>
      </p:sp>
      <p:sp>
        <p:nvSpPr>
          <p:cNvPr id="4" name="CaixaDeTexto 3"/>
          <p:cNvSpPr txBox="1"/>
          <p:nvPr/>
        </p:nvSpPr>
        <p:spPr>
          <a:xfrm>
            <a:off x="6096000" y="2014891"/>
            <a:ext cx="5120340" cy="3477875"/>
          </a:xfrm>
          <a:prstGeom prst="rect">
            <a:avLst/>
          </a:prstGeom>
          <a:noFill/>
          <a:ln>
            <a:solidFill>
              <a:schemeClr val="tx1"/>
            </a:solidFill>
          </a:ln>
        </p:spPr>
        <p:txBody>
          <a:bodyPr wrap="square" rtlCol="0">
            <a:spAutoFit/>
          </a:bodyPr>
          <a:lstStyle/>
          <a:p>
            <a:pPr algn="just"/>
            <a:r>
              <a:rPr lang="pt-BR" sz="2000" dirty="0"/>
              <a:t>PRA FRENTE BRASIL: Em uma das maiores campanhas publicitárias governamentais de massa da história brasileira, que se utilizou da vitória do País na Copa do Mundo do México (1970), mediante a elaboração, com participação ativa de autoridades governamentais, do hino Pra frente Brasil, para incutir no povo subliminarmente a associação das conquistas esportivas daquele ano com as realizações do governo.</a:t>
            </a:r>
          </a:p>
          <a:p>
            <a:pPr algn="just"/>
            <a:endParaRPr lang="pt-BR" sz="1000" dirty="0"/>
          </a:p>
          <a:p>
            <a:pPr algn="just"/>
            <a:r>
              <a:rPr lang="pt-BR" sz="1000" dirty="0"/>
              <a:t>Direito administrativo / Irene Patrícia </a:t>
            </a:r>
            <a:r>
              <a:rPr lang="pt-BR" sz="1000" dirty="0" err="1"/>
              <a:t>Nohara</a:t>
            </a:r>
            <a:r>
              <a:rPr lang="pt-BR" sz="1000" dirty="0"/>
              <a:t>. –9. ed. –São Paulo: Atlas, 2019.</a:t>
            </a:r>
            <a:endParaRPr lang="pt-BR" sz="1000" b="1" dirty="0"/>
          </a:p>
        </p:txBody>
      </p:sp>
      <p:pic>
        <p:nvPicPr>
          <p:cNvPr id="5" name="Imagem 4">
            <a:extLst>
              <a:ext uri="{FF2B5EF4-FFF2-40B4-BE49-F238E27FC236}">
                <a16:creationId xmlns:a16="http://schemas.microsoft.com/office/drawing/2014/main" id="{64054CFC-892C-3471-B247-6002FBFCFB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62604"/>
            <a:ext cx="5460521" cy="4758967"/>
          </a:xfrm>
          <a:prstGeom prst="rect">
            <a:avLst/>
          </a:prstGeom>
        </p:spPr>
      </p:pic>
    </p:spTree>
    <p:extLst>
      <p:ext uri="{BB962C8B-B14F-4D97-AF65-F5344CB8AC3E}">
        <p14:creationId xmlns:p14="http://schemas.microsoft.com/office/powerpoint/2010/main" val="33196690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CaixaDeTexto 3"/>
          <p:cNvSpPr txBox="1"/>
          <p:nvPr/>
        </p:nvSpPr>
        <p:spPr>
          <a:xfrm>
            <a:off x="1357585" y="2328001"/>
            <a:ext cx="5137426" cy="3416320"/>
          </a:xfrm>
          <a:prstGeom prst="rect">
            <a:avLst/>
          </a:prstGeom>
          <a:noFill/>
          <a:ln>
            <a:solidFill>
              <a:schemeClr val="tx1"/>
            </a:solidFill>
          </a:ln>
        </p:spPr>
        <p:txBody>
          <a:bodyPr wrap="square" rtlCol="0">
            <a:spAutoFit/>
          </a:bodyPr>
          <a:lstStyle/>
          <a:p>
            <a:pPr algn="just"/>
            <a:r>
              <a:rPr lang="pt-BR" sz="2000" dirty="0"/>
              <a:t>Exemplos do uso incorreto de propaganda pública:</a:t>
            </a:r>
          </a:p>
          <a:p>
            <a:pPr algn="just"/>
            <a:endParaRPr lang="pt-BR" sz="2000" dirty="0"/>
          </a:p>
          <a:p>
            <a:pPr algn="just"/>
            <a:r>
              <a:rPr lang="pt-BR" sz="2000" dirty="0"/>
              <a:t>REGIME MILITAR: Também fazia parte da publicidade do regime militar instaurado em 1964 a divulgação de lemas patrióticos e frases de efeito do tipo: “</a:t>
            </a:r>
            <a:r>
              <a:rPr lang="pt-BR" sz="2000" b="1" dirty="0"/>
              <a:t>Brasil, ame-o ou deixe-o </a:t>
            </a:r>
            <a:r>
              <a:rPr lang="pt-BR" sz="2000" dirty="0"/>
              <a:t>”ou, ainda, “</a:t>
            </a:r>
            <a:r>
              <a:rPr lang="pt-BR" sz="2000" b="1" dirty="0"/>
              <a:t>quem não vive para servir o Brasil, não serve para viver no Brasil</a:t>
            </a:r>
            <a:r>
              <a:rPr lang="pt-BR" sz="2000" dirty="0"/>
              <a:t>”</a:t>
            </a:r>
          </a:p>
          <a:p>
            <a:pPr algn="just"/>
            <a:r>
              <a:rPr lang="pt-BR" dirty="0"/>
              <a:t>Direito administrativo / Irene Patrícia </a:t>
            </a:r>
            <a:r>
              <a:rPr lang="pt-BR" dirty="0" err="1"/>
              <a:t>Nohara</a:t>
            </a:r>
            <a:r>
              <a:rPr lang="pt-BR" dirty="0"/>
              <a:t>. –9. ed. –São Paulo: Atlas, 2019.</a:t>
            </a:r>
            <a:endParaRPr lang="pt-BR" b="1" dirty="0"/>
          </a:p>
        </p:txBody>
      </p:sp>
      <p:pic>
        <p:nvPicPr>
          <p:cNvPr id="5" name="Imagem 4">
            <a:extLst>
              <a:ext uri="{FF2B5EF4-FFF2-40B4-BE49-F238E27FC236}">
                <a16:creationId xmlns:a16="http://schemas.microsoft.com/office/drawing/2014/main" id="{E91DB958-BACE-1620-9170-81E8CA04D5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54574" y="1720574"/>
            <a:ext cx="5137426" cy="5137426"/>
          </a:xfrm>
          <a:prstGeom prst="rect">
            <a:avLst/>
          </a:prstGeom>
        </p:spPr>
      </p:pic>
      <p:sp>
        <p:nvSpPr>
          <p:cNvPr id="6" name="CaixaDeTexto 5">
            <a:extLst>
              <a:ext uri="{FF2B5EF4-FFF2-40B4-BE49-F238E27FC236}">
                <a16:creationId xmlns:a16="http://schemas.microsoft.com/office/drawing/2014/main" id="{0F91D3A2-571F-374C-855F-2E843751D758}"/>
              </a:ext>
            </a:extLst>
          </p:cNvPr>
          <p:cNvSpPr txBox="1"/>
          <p:nvPr/>
        </p:nvSpPr>
        <p:spPr>
          <a:xfrm>
            <a:off x="326396" y="946304"/>
            <a:ext cx="11401778" cy="553998"/>
          </a:xfrm>
          <a:prstGeom prst="rect">
            <a:avLst/>
          </a:prstGeom>
          <a:noFill/>
        </p:spPr>
        <p:txBody>
          <a:bodyPr wrap="square" rtlCol="0">
            <a:spAutoFit/>
          </a:bodyPr>
          <a:lstStyle/>
          <a:p>
            <a:pPr algn="ctr"/>
            <a:r>
              <a:rPr lang="pt-BR" sz="3000" dirty="0"/>
              <a:t>Exemplos do uso incorreto de propaganda pública:</a:t>
            </a:r>
          </a:p>
        </p:txBody>
      </p:sp>
    </p:spTree>
    <p:extLst>
      <p:ext uri="{BB962C8B-B14F-4D97-AF65-F5344CB8AC3E}">
        <p14:creationId xmlns:p14="http://schemas.microsoft.com/office/powerpoint/2010/main" val="33196690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aixaDeTexto 2"/>
          <p:cNvSpPr txBox="1"/>
          <p:nvPr/>
        </p:nvSpPr>
        <p:spPr>
          <a:xfrm>
            <a:off x="395111" y="556560"/>
            <a:ext cx="11401778" cy="707886"/>
          </a:xfrm>
          <a:prstGeom prst="rect">
            <a:avLst/>
          </a:prstGeom>
          <a:noFill/>
        </p:spPr>
        <p:txBody>
          <a:bodyPr wrap="square" rtlCol="0">
            <a:spAutoFit/>
          </a:bodyPr>
          <a:lstStyle/>
          <a:p>
            <a:pPr algn="ctr"/>
            <a:r>
              <a:rPr lang="pt-BR" sz="4000" dirty="0"/>
              <a:t>Promoção pessoal</a:t>
            </a:r>
          </a:p>
        </p:txBody>
      </p:sp>
      <p:pic>
        <p:nvPicPr>
          <p:cNvPr id="5" name="Imagem 4">
            <a:extLst>
              <a:ext uri="{FF2B5EF4-FFF2-40B4-BE49-F238E27FC236}">
                <a16:creationId xmlns:a16="http://schemas.microsoft.com/office/drawing/2014/main" id="{D213A4B1-1A3D-4038-BF5F-A873FF93BE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6942155"/>
          </a:xfrm>
          <a:prstGeom prst="rect">
            <a:avLst/>
          </a:prstGeom>
        </p:spPr>
      </p:pic>
      <p:sp>
        <p:nvSpPr>
          <p:cNvPr id="6" name="Retângulo 5">
            <a:extLst>
              <a:ext uri="{FF2B5EF4-FFF2-40B4-BE49-F238E27FC236}">
                <a16:creationId xmlns:a16="http://schemas.microsoft.com/office/drawing/2014/main" id="{D4E9B6D0-996A-46FB-A19E-B4D247EAC9D0}"/>
              </a:ext>
            </a:extLst>
          </p:cNvPr>
          <p:cNvSpPr/>
          <p:nvPr/>
        </p:nvSpPr>
        <p:spPr>
          <a:xfrm>
            <a:off x="1371599" y="6665156"/>
            <a:ext cx="10950222" cy="276999"/>
          </a:xfrm>
          <a:prstGeom prst="rect">
            <a:avLst/>
          </a:prstGeom>
        </p:spPr>
        <p:txBody>
          <a:bodyPr wrap="square">
            <a:spAutoFit/>
          </a:bodyPr>
          <a:lstStyle/>
          <a:p>
            <a:r>
              <a:rPr lang="pt-BR" sz="1200" dirty="0"/>
              <a:t>https://www1.tce.pr.gov.br/noticias/prefeito-e-vice-de-maringa-devem-desvincular-perfis-pessoais-das-redes-sociais-oficiais/11269/N</a:t>
            </a:r>
          </a:p>
        </p:txBody>
      </p:sp>
    </p:spTree>
    <p:extLst>
      <p:ext uri="{BB962C8B-B14F-4D97-AF65-F5344CB8AC3E}">
        <p14:creationId xmlns:p14="http://schemas.microsoft.com/office/powerpoint/2010/main" val="15945358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aixaDeTexto 2"/>
          <p:cNvSpPr txBox="1"/>
          <p:nvPr/>
        </p:nvSpPr>
        <p:spPr>
          <a:xfrm>
            <a:off x="395111" y="556560"/>
            <a:ext cx="11401778" cy="707886"/>
          </a:xfrm>
          <a:prstGeom prst="rect">
            <a:avLst/>
          </a:prstGeom>
          <a:noFill/>
        </p:spPr>
        <p:txBody>
          <a:bodyPr wrap="square" rtlCol="0">
            <a:spAutoFit/>
          </a:bodyPr>
          <a:lstStyle/>
          <a:p>
            <a:pPr algn="ctr"/>
            <a:r>
              <a:rPr lang="pt-BR" sz="4000" dirty="0"/>
              <a:t>Promoção pessoal</a:t>
            </a:r>
          </a:p>
        </p:txBody>
      </p:sp>
      <p:sp>
        <p:nvSpPr>
          <p:cNvPr id="6" name="Retângulo 5">
            <a:extLst>
              <a:ext uri="{FF2B5EF4-FFF2-40B4-BE49-F238E27FC236}">
                <a16:creationId xmlns:a16="http://schemas.microsoft.com/office/drawing/2014/main" id="{D4E9B6D0-996A-46FB-A19E-B4D247EAC9D0}"/>
              </a:ext>
            </a:extLst>
          </p:cNvPr>
          <p:cNvSpPr/>
          <p:nvPr/>
        </p:nvSpPr>
        <p:spPr>
          <a:xfrm>
            <a:off x="3238499" y="6581000"/>
            <a:ext cx="10950222" cy="276999"/>
          </a:xfrm>
          <a:prstGeom prst="rect">
            <a:avLst/>
          </a:prstGeom>
        </p:spPr>
        <p:txBody>
          <a:bodyPr wrap="square">
            <a:spAutoFit/>
          </a:bodyPr>
          <a:lstStyle/>
          <a:p>
            <a:r>
              <a:rPr lang="pt-BR" sz="1200" dirty="0"/>
              <a:t>https://www1.tce.pr.gov.br/multimidia/2024/4/pdf/00383343.pdf</a:t>
            </a:r>
          </a:p>
        </p:txBody>
      </p:sp>
      <p:pic>
        <p:nvPicPr>
          <p:cNvPr id="4" name="Imagem 3">
            <a:extLst>
              <a:ext uri="{FF2B5EF4-FFF2-40B4-BE49-F238E27FC236}">
                <a16:creationId xmlns:a16="http://schemas.microsoft.com/office/drawing/2014/main" id="{82E125AA-1EC8-4613-AF68-0B85B241A1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580999"/>
          </a:xfrm>
          <a:prstGeom prst="rect">
            <a:avLst/>
          </a:prstGeom>
        </p:spPr>
      </p:pic>
    </p:spTree>
    <p:extLst>
      <p:ext uri="{BB962C8B-B14F-4D97-AF65-F5344CB8AC3E}">
        <p14:creationId xmlns:p14="http://schemas.microsoft.com/office/powerpoint/2010/main" val="26785930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a:extLst>
            <a:ext uri="{FF2B5EF4-FFF2-40B4-BE49-F238E27FC236}">
              <a16:creationId xmlns:a16="http://schemas.microsoft.com/office/drawing/2014/main" id="{203F48BB-ED7F-8881-F085-6B704D269BF0}"/>
            </a:ext>
          </a:extLst>
        </p:cNvPr>
        <p:cNvGrpSpPr/>
        <p:nvPr/>
      </p:nvGrpSpPr>
      <p:grpSpPr>
        <a:xfrm>
          <a:off x="0" y="0"/>
          <a:ext cx="0" cy="0"/>
          <a:chOff x="0" y="0"/>
          <a:chExt cx="0" cy="0"/>
        </a:xfrm>
      </p:grpSpPr>
      <p:sp>
        <p:nvSpPr>
          <p:cNvPr id="3" name="Título 2">
            <a:extLst>
              <a:ext uri="{FF2B5EF4-FFF2-40B4-BE49-F238E27FC236}">
                <a16:creationId xmlns:a16="http://schemas.microsoft.com/office/drawing/2014/main" id="{E69F8B9A-1F63-6D83-16CB-81F3A73A5753}"/>
              </a:ext>
            </a:extLst>
          </p:cNvPr>
          <p:cNvSpPr>
            <a:spLocks noGrp="1"/>
          </p:cNvSpPr>
          <p:nvPr>
            <p:ph type="title"/>
          </p:nvPr>
        </p:nvSpPr>
        <p:spPr/>
        <p:txBody>
          <a:bodyPr>
            <a:noAutofit/>
          </a:bodyPr>
          <a:lstStyle/>
          <a:p>
            <a:r>
              <a:rPr lang="pt-BR" sz="3000" dirty="0"/>
              <a:t>Conforme cartilha transparência e proteção de dados do TCE-PR</a:t>
            </a:r>
          </a:p>
        </p:txBody>
      </p:sp>
      <p:pic>
        <p:nvPicPr>
          <p:cNvPr id="4" name="Espaço Reservado para Conteúdo 3">
            <a:extLst>
              <a:ext uri="{FF2B5EF4-FFF2-40B4-BE49-F238E27FC236}">
                <a16:creationId xmlns:a16="http://schemas.microsoft.com/office/drawing/2014/main" id="{D57EF182-9817-27A2-86EB-52A2411D8FF3}"/>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981201" y="1417639"/>
            <a:ext cx="3707391" cy="4525963"/>
          </a:xfrm>
        </p:spPr>
      </p:pic>
      <p:pic>
        <p:nvPicPr>
          <p:cNvPr id="6" name="Imagem 5">
            <a:extLst>
              <a:ext uri="{FF2B5EF4-FFF2-40B4-BE49-F238E27FC236}">
                <a16:creationId xmlns:a16="http://schemas.microsoft.com/office/drawing/2014/main" id="{CF14F436-F780-57F5-E4A5-B7D8E836C9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45958" y="1417638"/>
            <a:ext cx="3664843" cy="4546802"/>
          </a:xfrm>
          <a:prstGeom prst="rect">
            <a:avLst/>
          </a:prstGeom>
        </p:spPr>
      </p:pic>
      <p:pic>
        <p:nvPicPr>
          <p:cNvPr id="2" name="Imagem 1">
            <a:extLst>
              <a:ext uri="{FF2B5EF4-FFF2-40B4-BE49-F238E27FC236}">
                <a16:creationId xmlns:a16="http://schemas.microsoft.com/office/drawing/2014/main" id="{1C007D47-C2E5-D8A8-6709-E9DEF9C6F846}"/>
              </a:ext>
            </a:extLst>
          </p:cNvPr>
          <p:cNvPicPr>
            <a:picLocks noChangeAspect="1"/>
          </p:cNvPicPr>
          <p:nvPr/>
        </p:nvPicPr>
        <p:blipFill>
          <a:blip r:embed="rId6"/>
          <a:stretch>
            <a:fillRect/>
          </a:stretch>
        </p:blipFill>
        <p:spPr>
          <a:xfrm>
            <a:off x="9448800" y="5991225"/>
            <a:ext cx="2743200" cy="866775"/>
          </a:xfrm>
          <a:prstGeom prst="rect">
            <a:avLst/>
          </a:prstGeom>
        </p:spPr>
      </p:pic>
    </p:spTree>
    <p:extLst>
      <p:ext uri="{BB962C8B-B14F-4D97-AF65-F5344CB8AC3E}">
        <p14:creationId xmlns:p14="http://schemas.microsoft.com/office/powerpoint/2010/main" val="1906703794"/>
      </p:ext>
    </p:extLst>
  </p:cSld>
  <p:clrMapOvr>
    <a:overrideClrMapping bg1="lt1" tx1="dk1" bg2="lt2" tx2="dk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a:extLst>
            <a:ext uri="{FF2B5EF4-FFF2-40B4-BE49-F238E27FC236}">
              <a16:creationId xmlns:a16="http://schemas.microsoft.com/office/drawing/2014/main" id="{3299FF3C-1B65-EF8B-1E25-EBF12CB00DE4}"/>
            </a:ext>
          </a:extLst>
        </p:cNvPr>
        <p:cNvGrpSpPr/>
        <p:nvPr/>
      </p:nvGrpSpPr>
      <p:grpSpPr>
        <a:xfrm>
          <a:off x="0" y="0"/>
          <a:ext cx="0" cy="0"/>
          <a:chOff x="0" y="0"/>
          <a:chExt cx="0" cy="0"/>
        </a:xfrm>
      </p:grpSpPr>
      <p:sp>
        <p:nvSpPr>
          <p:cNvPr id="3" name="Título 2">
            <a:extLst>
              <a:ext uri="{FF2B5EF4-FFF2-40B4-BE49-F238E27FC236}">
                <a16:creationId xmlns:a16="http://schemas.microsoft.com/office/drawing/2014/main" id="{7B6C37ED-8615-7971-A90E-5265636D6650}"/>
              </a:ext>
            </a:extLst>
          </p:cNvPr>
          <p:cNvSpPr>
            <a:spLocks noGrp="1"/>
          </p:cNvSpPr>
          <p:nvPr>
            <p:ph type="title"/>
          </p:nvPr>
        </p:nvSpPr>
        <p:spPr>
          <a:xfrm>
            <a:off x="4038600" y="959985"/>
            <a:ext cx="5266928" cy="1143000"/>
          </a:xfrm>
        </p:spPr>
        <p:txBody>
          <a:bodyPr>
            <a:noAutofit/>
          </a:bodyPr>
          <a:lstStyle/>
          <a:p>
            <a:r>
              <a:rPr lang="pt-BR" sz="3000" dirty="0"/>
              <a:t>Conforme cartilha transparência e proteção de dados do TCE-PR</a:t>
            </a:r>
          </a:p>
        </p:txBody>
      </p:sp>
      <p:pic>
        <p:nvPicPr>
          <p:cNvPr id="5" name="Espaço Reservado para Conteúdo 4">
            <a:extLst>
              <a:ext uri="{FF2B5EF4-FFF2-40B4-BE49-F238E27FC236}">
                <a16:creationId xmlns:a16="http://schemas.microsoft.com/office/drawing/2014/main" id="{DF18A09F-9B3F-A18B-AD27-3DBB211833F3}"/>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19337" y="999645"/>
            <a:ext cx="2880320" cy="1795199"/>
          </a:xfrm>
        </p:spPr>
      </p:pic>
      <p:pic>
        <p:nvPicPr>
          <p:cNvPr id="7" name="Imagem 6">
            <a:extLst>
              <a:ext uri="{FF2B5EF4-FFF2-40B4-BE49-F238E27FC236}">
                <a16:creationId xmlns:a16="http://schemas.microsoft.com/office/drawing/2014/main" id="{5FB44268-4574-CD0B-7092-076CE8C396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99657" y="2063324"/>
            <a:ext cx="3539877" cy="3918303"/>
          </a:xfrm>
          <a:prstGeom prst="rect">
            <a:avLst/>
          </a:prstGeom>
        </p:spPr>
      </p:pic>
      <p:pic>
        <p:nvPicPr>
          <p:cNvPr id="8" name="Imagem 7">
            <a:extLst>
              <a:ext uri="{FF2B5EF4-FFF2-40B4-BE49-F238E27FC236}">
                <a16:creationId xmlns:a16="http://schemas.microsoft.com/office/drawing/2014/main" id="{CE8808D6-8B8E-1EE6-D11D-9EDF53E651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72064" y="2022913"/>
            <a:ext cx="3680064" cy="3955578"/>
          </a:xfrm>
          <a:prstGeom prst="rect">
            <a:avLst/>
          </a:prstGeom>
        </p:spPr>
      </p:pic>
      <p:pic>
        <p:nvPicPr>
          <p:cNvPr id="2" name="Imagem 1">
            <a:extLst>
              <a:ext uri="{FF2B5EF4-FFF2-40B4-BE49-F238E27FC236}">
                <a16:creationId xmlns:a16="http://schemas.microsoft.com/office/drawing/2014/main" id="{5666DA07-4673-B39C-42A1-B84EA64DBC6E}"/>
              </a:ext>
            </a:extLst>
          </p:cNvPr>
          <p:cNvPicPr>
            <a:picLocks noChangeAspect="1"/>
          </p:cNvPicPr>
          <p:nvPr/>
        </p:nvPicPr>
        <p:blipFill>
          <a:blip r:embed="rId7"/>
          <a:stretch>
            <a:fillRect/>
          </a:stretch>
        </p:blipFill>
        <p:spPr>
          <a:xfrm>
            <a:off x="9448800" y="5991225"/>
            <a:ext cx="2743200" cy="866775"/>
          </a:xfrm>
          <a:prstGeom prst="rect">
            <a:avLst/>
          </a:prstGeom>
        </p:spPr>
      </p:pic>
    </p:spTree>
    <p:extLst>
      <p:ext uri="{BB962C8B-B14F-4D97-AF65-F5344CB8AC3E}">
        <p14:creationId xmlns:p14="http://schemas.microsoft.com/office/powerpoint/2010/main" val="2909050480"/>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aixaDeTexto 2"/>
          <p:cNvSpPr txBox="1"/>
          <p:nvPr/>
        </p:nvSpPr>
        <p:spPr>
          <a:xfrm>
            <a:off x="395111" y="697592"/>
            <a:ext cx="11401778" cy="584775"/>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Seminário: Comunicação</a:t>
            </a:r>
            <a:r>
              <a:rPr lang="pt-BR" sz="3200" b="1" dirty="0">
                <a:solidFill>
                  <a:prstClr val="black"/>
                </a:solidFill>
                <a:latin typeface="Arial" panose="020B0604020202020204" pitchFamily="34" charset="0"/>
                <a:cs typeface="Arial" panose="020B0604020202020204" pitchFamily="34" charset="0"/>
              </a:rPr>
              <a:t> e Portal LGPD</a:t>
            </a:r>
            <a:r>
              <a:rPr kumimoji="0" lang="pt-BR"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4" name="CaixaDeTexto 3"/>
          <p:cNvSpPr txBox="1"/>
          <p:nvPr/>
        </p:nvSpPr>
        <p:spPr>
          <a:xfrm>
            <a:off x="718457" y="1512982"/>
            <a:ext cx="4984610" cy="517064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dirty="0">
                <a:ln>
                  <a:noFill/>
                </a:ln>
                <a:solidFill>
                  <a:prstClr val="black"/>
                </a:solidFill>
                <a:effectLst/>
                <a:uLnTx/>
                <a:uFillTx/>
                <a:latin typeface="Calibri"/>
                <a:ea typeface="+mn-ea"/>
                <a:cs typeface="+mn-cs"/>
              </a:rPr>
              <a:t>Responsáveis e Responsabilizáveis</a:t>
            </a:r>
          </a:p>
          <a:p>
            <a:r>
              <a:rPr lang="pt-BR" b="1" dirty="0"/>
              <a:t>1 Atos enquadráveis (ação/omissão)</a:t>
            </a:r>
            <a:br>
              <a:rPr lang="pt-BR" b="1" dirty="0"/>
            </a:br>
            <a:r>
              <a:rPr lang="pt-BR" b="1" dirty="0"/>
              <a:t>2 Apuração no âmbito do próprio ente:</a:t>
            </a:r>
            <a:br>
              <a:rPr lang="pt-BR" b="1" dirty="0"/>
            </a:br>
            <a:r>
              <a:rPr lang="pt-BR" b="1" dirty="0"/>
              <a:t>a) Pela Sindicância</a:t>
            </a:r>
            <a:br>
              <a:rPr lang="pt-BR" b="1" dirty="0"/>
            </a:br>
            <a:r>
              <a:rPr lang="pt-BR" b="1" dirty="0"/>
              <a:t>b) Pelo PAD – processo administrativo </a:t>
            </a:r>
            <a:br>
              <a:rPr lang="pt-BR" b="1" dirty="0"/>
            </a:br>
            <a:r>
              <a:rPr lang="pt-BR" b="1" dirty="0"/>
              <a:t>c) Sanções</a:t>
            </a:r>
            <a:br>
              <a:rPr lang="pt-BR" b="1" dirty="0"/>
            </a:br>
            <a:r>
              <a:rPr lang="pt-BR" b="1" dirty="0"/>
              <a:t>3 Apuração no âmbito do Ministério Público (Federal/Estadual):</a:t>
            </a:r>
            <a:br>
              <a:rPr lang="pt-BR" b="1" dirty="0"/>
            </a:br>
            <a:r>
              <a:rPr lang="pt-BR" b="1" dirty="0"/>
              <a:t>a) TAC – Termo de ajuste de conduta</a:t>
            </a:r>
            <a:br>
              <a:rPr lang="pt-BR" b="1" dirty="0"/>
            </a:br>
            <a:r>
              <a:rPr lang="pt-BR" b="1" dirty="0"/>
              <a:t>b) Denúncia por improbidade</a:t>
            </a:r>
            <a:br>
              <a:rPr lang="pt-BR" b="1" dirty="0"/>
            </a:br>
            <a:r>
              <a:rPr lang="pt-BR" b="1" dirty="0"/>
              <a:t>c) Denúncia por ato penal</a:t>
            </a:r>
            <a:br>
              <a:rPr lang="pt-BR" b="1" dirty="0"/>
            </a:br>
            <a:r>
              <a:rPr lang="pt-BR" b="1" dirty="0"/>
              <a:t>d) Sanções</a:t>
            </a:r>
            <a:br>
              <a:rPr lang="pt-BR" b="1" dirty="0"/>
            </a:br>
            <a:r>
              <a:rPr lang="pt-BR" b="1" dirty="0"/>
              <a:t>4 Apuração no âmbito dos Tribunais de Contas (TCE/TCM/TCU):</a:t>
            </a:r>
            <a:br>
              <a:rPr lang="pt-BR" b="1" dirty="0"/>
            </a:br>
            <a:r>
              <a:rPr lang="pt-BR" b="1" dirty="0"/>
              <a:t>a) Em Denúncia</a:t>
            </a:r>
            <a:br>
              <a:rPr lang="pt-BR" b="1" dirty="0"/>
            </a:br>
            <a:r>
              <a:rPr lang="pt-BR" b="1" dirty="0"/>
              <a:t>b) Em Representação</a:t>
            </a:r>
            <a:br>
              <a:rPr lang="pt-BR" b="1" dirty="0"/>
            </a:br>
            <a:r>
              <a:rPr lang="pt-BR" b="1" dirty="0"/>
              <a:t>c) Em Prestação de contas</a:t>
            </a:r>
            <a:br>
              <a:rPr lang="pt-BR" b="1" dirty="0"/>
            </a:br>
            <a:r>
              <a:rPr lang="pt-BR" b="1" dirty="0"/>
              <a:t>d) Sanções </a:t>
            </a:r>
            <a:endParaRPr kumimoji="0" lang="pt-BR"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CaixaDeTexto 4">
            <a:extLst>
              <a:ext uri="{FF2B5EF4-FFF2-40B4-BE49-F238E27FC236}">
                <a16:creationId xmlns:a16="http://schemas.microsoft.com/office/drawing/2014/main" id="{5BE1CCF0-3965-DC9B-51F5-334B641B241F}"/>
              </a:ext>
            </a:extLst>
          </p:cNvPr>
          <p:cNvSpPr txBox="1"/>
          <p:nvPr/>
        </p:nvSpPr>
        <p:spPr>
          <a:xfrm>
            <a:off x="6096000" y="1512982"/>
            <a:ext cx="6093822" cy="4062651"/>
          </a:xfrm>
          <a:prstGeom prst="rect">
            <a:avLst/>
          </a:prstGeom>
          <a:noFill/>
        </p:spPr>
        <p:txBody>
          <a:bodyPr wrap="square">
            <a:spAutoFit/>
          </a:bodyPr>
          <a:lstStyle/>
          <a:p>
            <a:pPr algn="ctr"/>
            <a:r>
              <a:rPr lang="pt-BR" sz="2400" b="1" dirty="0"/>
              <a:t>Transparência: Nem de Mais nem De Menos!</a:t>
            </a:r>
          </a:p>
          <a:p>
            <a:r>
              <a:rPr lang="pt-BR" b="1" dirty="0"/>
              <a:t>1 Fundamentos Legais da Transparência Pública</a:t>
            </a:r>
            <a:br>
              <a:rPr lang="pt-BR" b="1" dirty="0"/>
            </a:br>
            <a:r>
              <a:rPr lang="pt-BR" b="1" dirty="0"/>
              <a:t>2 Origem, História e Evolução no Brasil</a:t>
            </a:r>
            <a:br>
              <a:rPr lang="pt-BR" b="1" dirty="0"/>
            </a:br>
            <a:r>
              <a:rPr lang="pt-BR" b="1" dirty="0"/>
              <a:t>3 Transparência, publicidade e propaganda</a:t>
            </a:r>
            <a:br>
              <a:rPr lang="pt-BR" b="1" dirty="0"/>
            </a:br>
            <a:r>
              <a:rPr lang="pt-BR" b="1" dirty="0"/>
              <a:t>4 Promoção pessoal</a:t>
            </a:r>
            <a:br>
              <a:rPr lang="pt-BR" b="1" dirty="0"/>
            </a:br>
            <a:r>
              <a:rPr lang="pt-BR" b="1" dirty="0"/>
              <a:t>5 Exigências da LRF – Lei Complementar 101/2000</a:t>
            </a:r>
            <a:br>
              <a:rPr lang="pt-BR" b="1" dirty="0"/>
            </a:br>
            <a:r>
              <a:rPr lang="pt-BR" b="1" dirty="0"/>
              <a:t>6 Lei da Transparência (131/09) e os avanços posteriores </a:t>
            </a:r>
            <a:br>
              <a:rPr lang="pt-BR" b="1" dirty="0"/>
            </a:br>
            <a:r>
              <a:rPr lang="pt-BR" b="1" dirty="0"/>
              <a:t>7 Regulamentação local (CF, art. 30, I)</a:t>
            </a:r>
            <a:br>
              <a:rPr lang="pt-BR" b="1" dirty="0"/>
            </a:br>
            <a:r>
              <a:rPr lang="pt-BR" b="1" dirty="0"/>
              <a:t>8 O Portal da Transparência</a:t>
            </a:r>
            <a:br>
              <a:rPr lang="pt-BR" b="1" dirty="0"/>
            </a:br>
            <a:r>
              <a:rPr lang="pt-BR" b="1" dirty="0"/>
              <a:t>9 Divulgações Proibidas</a:t>
            </a:r>
            <a:br>
              <a:rPr lang="pt-BR" b="1" dirty="0"/>
            </a:br>
            <a:r>
              <a:rPr lang="pt-BR" b="1" dirty="0"/>
              <a:t>10 Sistemas externos de apoio à transparência</a:t>
            </a:r>
            <a:br>
              <a:rPr lang="pt-BR" b="1" dirty="0"/>
            </a:br>
            <a:r>
              <a:rPr lang="pt-BR" b="1" dirty="0"/>
              <a:t>11 Plataformas tecnológicas</a:t>
            </a:r>
            <a:br>
              <a:rPr lang="pt-BR" b="1" dirty="0"/>
            </a:br>
            <a:r>
              <a:rPr lang="pt-BR" b="1" dirty="0"/>
              <a:t>12 Orientações finais</a:t>
            </a:r>
            <a:br>
              <a:rPr lang="pt-BR" dirty="0"/>
            </a:br>
            <a:endParaRPr lang="pt-BR" dirty="0"/>
          </a:p>
        </p:txBody>
      </p:sp>
    </p:spTree>
    <p:extLst>
      <p:ext uri="{BB962C8B-B14F-4D97-AF65-F5344CB8AC3E}">
        <p14:creationId xmlns:p14="http://schemas.microsoft.com/office/powerpoint/2010/main" val="11213035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aixaDeTexto 2"/>
          <p:cNvSpPr txBox="1"/>
          <p:nvPr/>
        </p:nvSpPr>
        <p:spPr>
          <a:xfrm>
            <a:off x="326396" y="946304"/>
            <a:ext cx="11401778"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200" b="0" i="0" u="none" strike="noStrike" kern="1200" cap="none" spc="0" normalizeH="0" baseline="0" noProof="0" dirty="0">
                <a:ln>
                  <a:noFill/>
                </a:ln>
                <a:solidFill>
                  <a:prstClr val="black"/>
                </a:solidFill>
                <a:effectLst/>
                <a:uLnTx/>
                <a:uFillTx/>
                <a:latin typeface="Calibri"/>
                <a:ea typeface="+mn-ea"/>
                <a:cs typeface="+mn-cs"/>
              </a:rPr>
              <a:t>Em liminar, ministro Barroso proíbe campanha "O Brasil não pode parar"</a:t>
            </a:r>
          </a:p>
        </p:txBody>
      </p:sp>
      <p:sp>
        <p:nvSpPr>
          <p:cNvPr id="4" name="CaixaDeTexto 3"/>
          <p:cNvSpPr txBox="1"/>
          <p:nvPr/>
        </p:nvSpPr>
        <p:spPr>
          <a:xfrm>
            <a:off x="958574" y="2045368"/>
            <a:ext cx="10769600"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prstClr val="black"/>
                </a:solidFill>
                <a:effectLst/>
                <a:uLnTx/>
                <a:uFillTx/>
                <a:latin typeface="Calibri"/>
                <a:ea typeface="+mn-ea"/>
                <a:cs typeface="+mn-cs"/>
              </a:rPr>
              <a:t>"Uma campanha publicitária, promovida pelo governo, que afirma que 'O Brasil não pode parar', constitui, em primeiro lugar, uma campanha não voltada ao fim de 'informar, educar ou orientar socialmente' no interesse da população", afirmou o ministro Barroso, ao conceder a liminar.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prstClr val="black"/>
                </a:solidFill>
                <a:effectLst/>
                <a:uLnTx/>
                <a:uFillTx/>
                <a:latin typeface="Calibri"/>
                <a:ea typeface="+mn-ea"/>
                <a:cs typeface="+mn-cs"/>
              </a:rPr>
              <a:t>"O uso de recursos públicos para tais fins, claramente desassociados do interesse público consistente em salvar vidas, proteger a saúde e preservar a ordem e o funcionamento do sistema de saúde, traduz uma aplicação de recursos públicos que não observa os princípios da legalidade, da moralidade e da eficiência, além de deixar de alocar valores escassos para a medida que é a mais emergencial: salvar vidas", ressaltou. A medida ainda vai passar por referendo no Plenário do STF.</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prstClr val="black"/>
                </a:solidFill>
                <a:effectLst/>
                <a:uLnTx/>
                <a:uFillTx/>
                <a:latin typeface="Calibri"/>
                <a:ea typeface="+mn-ea"/>
                <a:cs typeface="+mn-cs"/>
              </a:rPr>
              <a:t>ADPF 669</a:t>
            </a:r>
          </a:p>
        </p:txBody>
      </p:sp>
    </p:spTree>
    <p:extLst>
      <p:ext uri="{BB962C8B-B14F-4D97-AF65-F5344CB8AC3E}">
        <p14:creationId xmlns:p14="http://schemas.microsoft.com/office/powerpoint/2010/main" val="37647656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aixaDeTexto 2"/>
          <p:cNvSpPr txBox="1"/>
          <p:nvPr/>
        </p:nvSpPr>
        <p:spPr>
          <a:xfrm>
            <a:off x="184171" y="685236"/>
            <a:ext cx="1140177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0" i="0" u="none" strike="noStrike" kern="1200" cap="none" spc="0" normalizeH="0" baseline="0" noProof="0" dirty="0">
                <a:ln>
                  <a:noFill/>
                </a:ln>
                <a:solidFill>
                  <a:prstClr val="black"/>
                </a:solidFill>
                <a:effectLst/>
                <a:uLnTx/>
                <a:uFillTx/>
                <a:latin typeface="Calibri"/>
                <a:ea typeface="+mn-ea"/>
                <a:cs typeface="+mn-cs"/>
              </a:rPr>
              <a:t>Promoção pessoal</a:t>
            </a:r>
            <a:endParaRPr kumimoji="0" lang="pt-BR"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CaixaDeTexto 4">
            <a:extLst>
              <a:ext uri="{FF2B5EF4-FFF2-40B4-BE49-F238E27FC236}">
                <a16:creationId xmlns:a16="http://schemas.microsoft.com/office/drawing/2014/main" id="{DBBD549F-CDB0-4B01-9F39-3FCF20411399}"/>
              </a:ext>
            </a:extLst>
          </p:cNvPr>
          <p:cNvSpPr txBox="1"/>
          <p:nvPr/>
        </p:nvSpPr>
        <p:spPr>
          <a:xfrm>
            <a:off x="395111" y="2205127"/>
            <a:ext cx="11401778" cy="33855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pt-B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Retângulo 3"/>
          <p:cNvSpPr/>
          <p:nvPr/>
        </p:nvSpPr>
        <p:spPr>
          <a:xfrm>
            <a:off x="796834" y="1894114"/>
            <a:ext cx="10358846" cy="39703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Calibri"/>
                <a:ea typeface="+mn-ea"/>
                <a:cs typeface="+mn-cs"/>
              </a:rPr>
              <a:t> 2) DIREITO ADMINISTRATIVO. IMPROBIDADE.  </a:t>
            </a:r>
            <a:r>
              <a:rPr kumimoji="0" lang="pt-BR" sz="1800" b="1" i="0" u="none" strike="noStrike" kern="1200" cap="none" spc="0" normalizeH="0" baseline="0" noProof="0" dirty="0">
                <a:ln>
                  <a:noFill/>
                </a:ln>
                <a:solidFill>
                  <a:srgbClr val="0070C0"/>
                </a:solidFill>
                <a:effectLst/>
                <a:uLnTx/>
                <a:uFillTx/>
                <a:latin typeface="Calibri"/>
                <a:ea typeface="+mn-ea"/>
                <a:cs typeface="+mn-cs"/>
              </a:rPr>
              <a:t>EMPLACAMENTO DE CINCO VEÍCULOS PÚBLICOS COM AS  LETRAS DO NOME DO EX-PREFEITO E OS NÚMEROS DAS SUAS CAMPANHAS ELEITORAIS</a:t>
            </a:r>
            <a:r>
              <a:rPr kumimoji="0" lang="pt-BR" sz="1800" b="0" i="0" u="none" strike="noStrike" kern="1200" cap="none" spc="0" normalizeH="0" baseline="0" noProof="0" dirty="0">
                <a:ln>
                  <a:noFill/>
                </a:ln>
                <a:solidFill>
                  <a:prstClr val="black"/>
                </a:solidFill>
                <a:effectLst/>
                <a:uLnTx/>
                <a:uFillTx/>
                <a:latin typeface="Calibri"/>
                <a:ea typeface="+mn-ea"/>
                <a:cs typeface="+mn-cs"/>
              </a:rPr>
              <a:t>. </a:t>
            </a:r>
            <a:r>
              <a:rPr kumimoji="0" lang="pt-BR" sz="1800" b="1" i="0" u="none" strike="noStrike" kern="1200" cap="none" spc="0" normalizeH="0" baseline="0" noProof="0" dirty="0">
                <a:ln>
                  <a:noFill/>
                </a:ln>
                <a:solidFill>
                  <a:srgbClr val="C00000"/>
                </a:solidFill>
                <a:effectLst/>
                <a:uLnTx/>
                <a:uFillTx/>
                <a:latin typeface="Calibri"/>
                <a:ea typeface="+mn-ea"/>
                <a:cs typeface="+mn-cs"/>
              </a:rPr>
              <a:t>INTENÇÃO DE  PROMOÇÃO PESSOAL </a:t>
            </a:r>
            <a:r>
              <a:rPr kumimoji="0" lang="pt-BR" sz="1800" b="0" i="0" u="none" strike="noStrike" kern="1200" cap="none" spc="0" normalizeH="0" baseline="0" noProof="0" dirty="0">
                <a:ln>
                  <a:noFill/>
                </a:ln>
                <a:solidFill>
                  <a:prstClr val="black"/>
                </a:solidFill>
                <a:effectLst/>
                <a:uLnTx/>
                <a:uFillTx/>
                <a:latin typeface="Calibri"/>
                <a:ea typeface="+mn-ea"/>
                <a:cs typeface="+mn-cs"/>
              </a:rPr>
              <a:t>PARA FINS ELEITORAIS. CONDUTA  DOLOSA. AFRONTA AOS PRINCÍPIOS (ART. 11 DA LEI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Calibri"/>
                <a:ea typeface="+mn-ea"/>
                <a:cs typeface="+mn-cs"/>
              </a:rPr>
              <a:t>8.429/92).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Calibri"/>
                <a:ea typeface="+mn-ea"/>
                <a:cs typeface="+mn-cs"/>
              </a:rPr>
              <a:t> a) O parágrafo primeiro do artigo 37 da Constituição da República preceitua que “a publicidade dos atos, programas, obras, serviços e campanhas dos órgãos públicos deverá ter caráter educativo, informativo ou de orientação  social, dela não podendo constar nomes, símbolos ou imagens que caracterizem  promoção pessoal de autoridades ou servidores públicos.”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Calibri"/>
                <a:ea typeface="+mn-ea"/>
                <a:cs typeface="+mn-cs"/>
              </a:rPr>
              <a:t> b) Tal dispositivo consagra o princípio da impessoalidade, preceituando que a publicidade dos atos de governo não pode configurar promoção pessoal dos agentes públicos, porquanto os atos praticados pertencem ao Poder Público e não ao agente que o representa.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Calibri"/>
                <a:ea typeface="+mn-ea"/>
                <a:cs typeface="+mn-cs"/>
              </a:rPr>
              <a:t>Apelação Cível nº. 0000493-40.2014.8.16.0171 TJ-PR</a:t>
            </a:r>
          </a:p>
        </p:txBody>
      </p:sp>
    </p:spTree>
    <p:extLst>
      <p:ext uri="{BB962C8B-B14F-4D97-AF65-F5344CB8AC3E}">
        <p14:creationId xmlns:p14="http://schemas.microsoft.com/office/powerpoint/2010/main" val="3824921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aixaDeTexto 2"/>
          <p:cNvSpPr txBox="1"/>
          <p:nvPr/>
        </p:nvSpPr>
        <p:spPr>
          <a:xfrm>
            <a:off x="184171" y="685236"/>
            <a:ext cx="1140177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0" i="0" u="none" strike="noStrike" kern="1200" cap="none" spc="0" normalizeH="0" baseline="0" noProof="0" dirty="0">
                <a:ln>
                  <a:noFill/>
                </a:ln>
                <a:solidFill>
                  <a:prstClr val="black"/>
                </a:solidFill>
                <a:effectLst/>
                <a:uLnTx/>
                <a:uFillTx/>
                <a:latin typeface="Calibri"/>
                <a:ea typeface="+mn-ea"/>
                <a:cs typeface="+mn-cs"/>
              </a:rPr>
              <a:t>Promoção pessoal</a:t>
            </a:r>
            <a:endParaRPr kumimoji="0" lang="pt-BR"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CaixaDeTexto 4">
            <a:extLst>
              <a:ext uri="{FF2B5EF4-FFF2-40B4-BE49-F238E27FC236}">
                <a16:creationId xmlns:a16="http://schemas.microsoft.com/office/drawing/2014/main" id="{DBBD549F-CDB0-4B01-9F39-3FCF20411399}"/>
              </a:ext>
            </a:extLst>
          </p:cNvPr>
          <p:cNvSpPr txBox="1"/>
          <p:nvPr/>
        </p:nvSpPr>
        <p:spPr>
          <a:xfrm>
            <a:off x="395111" y="2205127"/>
            <a:ext cx="11401778" cy="33855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pt-B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Retângulo 3"/>
          <p:cNvSpPr/>
          <p:nvPr/>
        </p:nvSpPr>
        <p:spPr>
          <a:xfrm>
            <a:off x="796834" y="1894114"/>
            <a:ext cx="10358846" cy="440120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000" b="0" i="0" u="none" strike="noStrike" kern="1200" cap="none" spc="0" normalizeH="0" baseline="0" noProof="0" dirty="0">
                <a:ln>
                  <a:noFill/>
                </a:ln>
                <a:solidFill>
                  <a:prstClr val="black"/>
                </a:solidFill>
                <a:effectLst/>
                <a:uLnTx/>
                <a:uFillTx/>
                <a:latin typeface="Calibri"/>
                <a:ea typeface="+mn-ea"/>
                <a:cs typeface="+mn-cs"/>
              </a:rPr>
              <a:t>EMENTA1) DIREITO ADMINISTRATIVO E PROCESSUAL CIVIL.AÇÃO CIVIL PÚBLICA AJUIZADA EM 2004 VISANDO </a:t>
            </a:r>
            <a:r>
              <a:rPr kumimoji="0" lang="pt-BR" sz="2000" b="1" i="0" u="none" strike="noStrike" kern="1200" cap="none" spc="0" normalizeH="0" baseline="0" noProof="0" dirty="0">
                <a:ln>
                  <a:noFill/>
                </a:ln>
                <a:solidFill>
                  <a:prstClr val="black"/>
                </a:solidFill>
                <a:effectLst/>
                <a:uLnTx/>
                <a:uFillTx/>
                <a:latin typeface="Calibri"/>
                <a:ea typeface="+mn-ea"/>
                <a:cs typeface="+mn-cs"/>
              </a:rPr>
              <a:t>COIBIR PROMOÇÃO PESSOAL EM OBRAS E BENS PÚBLICOS</a:t>
            </a:r>
            <a:r>
              <a:rPr kumimoji="0" lang="pt-BR" sz="2000" b="0" i="0" u="none" strike="noStrike" kern="1200" cap="none" spc="0" normalizeH="0" baseline="0" noProof="0" dirty="0">
                <a:ln>
                  <a:noFill/>
                </a:ln>
                <a:solidFill>
                  <a:prstClr val="black"/>
                </a:solidFill>
                <a:effectLst/>
                <a:uLnTx/>
                <a:uFillTx/>
                <a:latin typeface="Calibri"/>
                <a:ea typeface="+mn-ea"/>
                <a:cs typeface="+mn-cs"/>
              </a:rPr>
              <a:t>.DETERMINAÇÃO JUDICIAL, EM 2016, DE </a:t>
            </a:r>
            <a:r>
              <a:rPr kumimoji="0" lang="pt-BR" sz="2000" b="1" i="0" u="none" strike="noStrike" kern="1200" cap="none" spc="0" normalizeH="0" baseline="0" noProof="0" dirty="0">
                <a:ln>
                  <a:noFill/>
                </a:ln>
                <a:solidFill>
                  <a:prstClr val="black"/>
                </a:solidFill>
                <a:effectLst/>
                <a:uLnTx/>
                <a:uFillTx/>
                <a:latin typeface="Calibri"/>
                <a:ea typeface="+mn-ea"/>
                <a:cs typeface="+mn-cs"/>
              </a:rPr>
              <a:t>RETIRADA DOS BENS PÚBLICOS DO MUNICÍPIO DE CURITIBA DE SÍMBOLOS NÃO OFICIAIS</a:t>
            </a:r>
            <a:r>
              <a:rPr kumimoji="0" lang="pt-BR" sz="2000" b="0" i="0" u="none" strike="noStrike" kern="1200" cap="none" spc="0" normalizeH="0" baseline="0" noProof="0" dirty="0">
                <a:ln>
                  <a:noFill/>
                </a:ln>
                <a:solidFill>
                  <a:prstClr val="black"/>
                </a:solidFill>
                <a:effectLst/>
                <a:uLnTx/>
                <a:uFillTx/>
                <a:latin typeface="Calibri"/>
                <a:ea typeface="+mn-ea"/>
                <a:cs typeface="+mn-cs"/>
              </a:rPr>
              <a:t>, QUE NÃO POSSUI, ATUALMENTE, UTILIDADE E APENAS CAUSA DANO AO ERÁRIO.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000" b="0" i="0" u="none" strike="noStrike" kern="1200" cap="none" spc="0" normalizeH="0" baseline="0" noProof="0" dirty="0">
                <a:ln>
                  <a:noFill/>
                </a:ln>
                <a:solidFill>
                  <a:prstClr val="black"/>
                </a:solidFill>
                <a:effectLst/>
                <a:uLnTx/>
                <a:uFillTx/>
                <a:latin typeface="Calibri"/>
                <a:ea typeface="+mn-ea"/>
                <a:cs typeface="+mn-cs"/>
              </a:rPr>
              <a:t>a) Nos termos do artigo 37 da Constituição da República, "§ 1º A publicidade dos atos, programas, obras, serviços e campanhas dos órgãos públicos deverá ter caráter educativo, informativo ou de orientação social, dela </a:t>
            </a:r>
            <a:r>
              <a:rPr kumimoji="0" lang="pt-BR" sz="2000" b="1" i="0" u="none" strike="noStrike" kern="1200" cap="none" spc="0" normalizeH="0" baseline="0" noProof="0" dirty="0">
                <a:ln>
                  <a:noFill/>
                </a:ln>
                <a:solidFill>
                  <a:prstClr val="black"/>
                </a:solidFill>
                <a:effectLst/>
                <a:uLnTx/>
                <a:uFillTx/>
                <a:latin typeface="Calibri"/>
                <a:ea typeface="+mn-ea"/>
                <a:cs typeface="+mn-cs"/>
              </a:rPr>
              <a:t>não podendo constar nomes, símbolos ou imagens que caracterizem promoção pessoal de autoridades ou servidores</a:t>
            </a:r>
            <a:r>
              <a:rPr kumimoji="0" lang="pt-BR" sz="2000" b="0" i="0" u="none" strike="noStrike" kern="1200" cap="none" spc="0" normalizeH="0" baseline="0" noProof="0" dirty="0">
                <a:ln>
                  <a:noFill/>
                </a:ln>
                <a:solidFill>
                  <a:prstClr val="black"/>
                </a:solidFill>
                <a:effectLst/>
                <a:uLnTx/>
                <a:uFillTx/>
                <a:latin typeface="Calibri"/>
                <a:ea typeface="+mn-ea"/>
                <a:cs typeface="+mn-cs"/>
              </a:rPr>
              <a:t>".b) Tal dispositivo harmoniza o princípio da publicidade ao da impessoalidade e da moralidade, pode configurar promoção pessoal de agentes públicos, </a:t>
            </a:r>
            <a:r>
              <a:rPr kumimoji="0" lang="pt-BR" sz="2000" b="1" i="0" u="none" strike="noStrike" kern="1200" cap="none" spc="0" normalizeH="0" baseline="0" noProof="0" dirty="0">
                <a:ln>
                  <a:noFill/>
                </a:ln>
                <a:solidFill>
                  <a:prstClr val="black"/>
                </a:solidFill>
                <a:effectLst/>
                <a:uLnTx/>
                <a:uFillTx/>
                <a:latin typeface="Calibri"/>
                <a:ea typeface="+mn-ea"/>
                <a:cs typeface="+mn-cs"/>
              </a:rPr>
              <a:t>porquanto os atos praticados pertencem ao Poder Público e não ao agente que o representa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000" b="0" i="0" u="none" strike="noStrike" kern="1200" cap="none" spc="0" normalizeH="0" baseline="0" noProof="0" dirty="0">
                <a:ln>
                  <a:noFill/>
                </a:ln>
                <a:solidFill>
                  <a:prstClr val="black"/>
                </a:solidFill>
                <a:effectLst/>
                <a:uLnTx/>
                <a:uFillTx/>
                <a:latin typeface="Calibri"/>
                <a:ea typeface="+mn-ea"/>
                <a:cs typeface="+mn-cs"/>
              </a:rPr>
              <a:t>(TJPR - 5ª C.Cível - AC - 1637545-4 - Curitiba -  Rel.: DESEMBARGADOR LEONEL CUNHA - Unânime -  J. 06.08.2019)</a:t>
            </a:r>
          </a:p>
        </p:txBody>
      </p:sp>
    </p:spTree>
    <p:extLst>
      <p:ext uri="{BB962C8B-B14F-4D97-AF65-F5344CB8AC3E}">
        <p14:creationId xmlns:p14="http://schemas.microsoft.com/office/powerpoint/2010/main" val="26413425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4" name="Espaço Reservado para Conteúdo 3" descr="ginásio tucano.jpg"/>
          <p:cNvPicPr>
            <a:picLocks noGrp="1" noChangeAspect="1"/>
          </p:cNvPicPr>
          <p:nvPr>
            <p:ph idx="1"/>
          </p:nvPr>
        </p:nvPicPr>
        <p:blipFill>
          <a:blip r:embed="rId3" cstate="print"/>
          <a:stretch>
            <a:fillRect/>
          </a:stretch>
        </p:blipFill>
        <p:spPr>
          <a:xfrm>
            <a:off x="2479965" y="580015"/>
            <a:ext cx="7009101" cy="4388876"/>
          </a:xfrm>
        </p:spPr>
      </p:pic>
      <p:sp>
        <p:nvSpPr>
          <p:cNvPr id="5" name="Retângulo 4"/>
          <p:cNvSpPr/>
          <p:nvPr/>
        </p:nvSpPr>
        <p:spPr>
          <a:xfrm>
            <a:off x="1343891" y="5011341"/>
            <a:ext cx="9324109" cy="1846659"/>
          </a:xfrm>
          <a:prstGeom prst="rect">
            <a:avLst/>
          </a:prstGeom>
        </p:spPr>
        <p:txBody>
          <a:bodyPr wrap="square">
            <a:spAutoFit/>
          </a:bodyPr>
          <a:lstStyle/>
          <a:p>
            <a:r>
              <a:rPr lang="pt-BR" sz="3200" dirty="0">
                <a:solidFill>
                  <a:prstClr val="black"/>
                </a:solidFill>
              </a:rPr>
              <a:t>Justiça determinou que prefeito altere, </a:t>
            </a:r>
            <a:r>
              <a:rPr lang="pt-BR" sz="3200" b="1" dirty="0">
                <a:solidFill>
                  <a:prstClr val="black"/>
                </a:solidFill>
              </a:rPr>
              <a:t>com recursos próprios</a:t>
            </a:r>
            <a:r>
              <a:rPr lang="pt-BR" sz="3200" dirty="0">
                <a:solidFill>
                  <a:prstClr val="black"/>
                </a:solidFill>
              </a:rPr>
              <a:t>, coberturas de ginásios. Prefeitura de Joinville diz que mudará telhados com formato de tucano.</a:t>
            </a:r>
          </a:p>
          <a:p>
            <a:endParaRPr lang="pt-BR" dirty="0">
              <a:solidFill>
                <a:prstClr val="black"/>
              </a:solidFill>
            </a:endParaRPr>
          </a:p>
        </p:txBody>
      </p:sp>
    </p:spTree>
    <p:extLst>
      <p:ext uri="{BB962C8B-B14F-4D97-AF65-F5344CB8AC3E}">
        <p14:creationId xmlns:p14="http://schemas.microsoft.com/office/powerpoint/2010/main" val="36055883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Retângulo 4"/>
          <p:cNvSpPr/>
          <p:nvPr/>
        </p:nvSpPr>
        <p:spPr>
          <a:xfrm>
            <a:off x="1080654" y="370068"/>
            <a:ext cx="9324109" cy="784830"/>
          </a:xfrm>
          <a:prstGeom prst="rect">
            <a:avLst/>
          </a:prstGeom>
        </p:spPr>
        <p:txBody>
          <a:bodyPr wrap="square">
            <a:spAutoFit/>
          </a:bodyPr>
          <a:lstStyle/>
          <a:p>
            <a:pPr algn="ctr"/>
            <a:r>
              <a:rPr lang="pt-BR" sz="4500" dirty="0">
                <a:solidFill>
                  <a:prstClr val="black"/>
                </a:solidFill>
              </a:rPr>
              <a:t>Pode isso, Arnaldo?</a:t>
            </a:r>
          </a:p>
        </p:txBody>
      </p:sp>
      <p:pic>
        <p:nvPicPr>
          <p:cNvPr id="7" name="Espaço Reservado para Conteúdo 6" descr="álvaro dias.jpg"/>
          <p:cNvPicPr>
            <a:picLocks noGrp="1" noChangeAspect="1"/>
          </p:cNvPicPr>
          <p:nvPr>
            <p:ph idx="1"/>
          </p:nvPr>
        </p:nvPicPr>
        <p:blipFill>
          <a:blip r:embed="rId3" cstate="print"/>
          <a:stretch>
            <a:fillRect/>
          </a:stretch>
        </p:blipFill>
        <p:spPr>
          <a:xfrm>
            <a:off x="974299" y="1136073"/>
            <a:ext cx="9846102" cy="5198741"/>
          </a:xfrm>
        </p:spPr>
      </p:pic>
    </p:spTree>
    <p:extLst>
      <p:ext uri="{BB962C8B-B14F-4D97-AF65-F5344CB8AC3E}">
        <p14:creationId xmlns:p14="http://schemas.microsoft.com/office/powerpoint/2010/main" val="36055883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a:extLst>
            <a:ext uri="{FF2B5EF4-FFF2-40B4-BE49-F238E27FC236}">
              <a16:creationId xmlns:a16="http://schemas.microsoft.com/office/drawing/2014/main" id="{0AFFAFF3-DF0C-2C08-04FA-7056CB339F9D}"/>
            </a:ext>
          </a:extLst>
        </p:cNvPr>
        <p:cNvGrpSpPr/>
        <p:nvPr/>
      </p:nvGrpSpPr>
      <p:grpSpPr>
        <a:xfrm>
          <a:off x="0" y="0"/>
          <a:ext cx="0" cy="0"/>
          <a:chOff x="0" y="0"/>
          <a:chExt cx="0" cy="0"/>
        </a:xfrm>
      </p:grpSpPr>
      <p:sp>
        <p:nvSpPr>
          <p:cNvPr id="5" name="Retângulo 4">
            <a:extLst>
              <a:ext uri="{FF2B5EF4-FFF2-40B4-BE49-F238E27FC236}">
                <a16:creationId xmlns:a16="http://schemas.microsoft.com/office/drawing/2014/main" id="{E26F6755-F7E0-3E5B-2D63-1CA6C582EC82}"/>
              </a:ext>
            </a:extLst>
          </p:cNvPr>
          <p:cNvSpPr/>
          <p:nvPr/>
        </p:nvSpPr>
        <p:spPr>
          <a:xfrm>
            <a:off x="1080654" y="370068"/>
            <a:ext cx="9324109" cy="784830"/>
          </a:xfrm>
          <a:prstGeom prst="rect">
            <a:avLst/>
          </a:prstGeom>
        </p:spPr>
        <p:txBody>
          <a:bodyPr wrap="square">
            <a:spAutoFit/>
          </a:bodyPr>
          <a:lstStyle/>
          <a:p>
            <a:pPr algn="ctr"/>
            <a:r>
              <a:rPr lang="pt-BR" sz="4500" dirty="0">
                <a:solidFill>
                  <a:prstClr val="black"/>
                </a:solidFill>
              </a:rPr>
              <a:t>Exemplo de boa comunicação</a:t>
            </a:r>
          </a:p>
        </p:txBody>
      </p:sp>
      <p:sp>
        <p:nvSpPr>
          <p:cNvPr id="3" name="Espaço Reservado para Conteúdo 2">
            <a:extLst>
              <a:ext uri="{FF2B5EF4-FFF2-40B4-BE49-F238E27FC236}">
                <a16:creationId xmlns:a16="http://schemas.microsoft.com/office/drawing/2014/main" id="{7D9ABD5A-FB6D-0171-0D75-B253D45646B3}"/>
              </a:ext>
            </a:extLst>
          </p:cNvPr>
          <p:cNvSpPr>
            <a:spLocks noGrp="1"/>
          </p:cNvSpPr>
          <p:nvPr>
            <p:ph idx="1"/>
          </p:nvPr>
        </p:nvSpPr>
        <p:spPr>
          <a:xfrm>
            <a:off x="7090914" y="1958798"/>
            <a:ext cx="4796286" cy="3588588"/>
          </a:xfrm>
          <a:ln>
            <a:solidFill>
              <a:schemeClr val="tx1"/>
            </a:solidFill>
          </a:ln>
        </p:spPr>
        <p:txBody>
          <a:bodyPr>
            <a:normAutofit/>
          </a:bodyPr>
          <a:lstStyle/>
          <a:p>
            <a:pPr marL="0" indent="0">
              <a:buNone/>
            </a:pPr>
            <a:r>
              <a:rPr lang="pt-BR" dirty="0"/>
              <a:t>Dê sentido aquilo que é </a:t>
            </a:r>
            <a:r>
              <a:rPr lang="pt-BR" b="1" dirty="0"/>
              <a:t>amorfo</a:t>
            </a:r>
          </a:p>
          <a:p>
            <a:pPr marL="0" indent="0" algn="just">
              <a:buNone/>
            </a:pPr>
            <a:r>
              <a:rPr lang="pt-BR" dirty="0"/>
              <a:t>• O que significa o dia do padeiro? O dia do livro? O</a:t>
            </a:r>
          </a:p>
          <a:p>
            <a:pPr marL="0" indent="0" algn="just">
              <a:buNone/>
            </a:pPr>
            <a:r>
              <a:rPr lang="pt-BR" dirty="0"/>
              <a:t>dia disso, dia daquilo?</a:t>
            </a:r>
          </a:p>
          <a:p>
            <a:pPr marL="0" indent="0" algn="just">
              <a:buNone/>
            </a:pPr>
            <a:r>
              <a:rPr lang="pt-BR" dirty="0"/>
              <a:t>• Nada. Até que a comunicação dê sentido aquilo;</a:t>
            </a:r>
          </a:p>
          <a:p>
            <a:pPr marL="0" indent="0" algn="just">
              <a:buNone/>
            </a:pPr>
            <a:r>
              <a:rPr lang="pt-BR" dirty="0"/>
              <a:t>• O dia do atleta profissional:</a:t>
            </a:r>
          </a:p>
        </p:txBody>
      </p:sp>
      <p:pic>
        <p:nvPicPr>
          <p:cNvPr id="4" name="Imagem 3">
            <a:extLst>
              <a:ext uri="{FF2B5EF4-FFF2-40B4-BE49-F238E27FC236}">
                <a16:creationId xmlns:a16="http://schemas.microsoft.com/office/drawing/2014/main" id="{CF2F27EF-9C8B-9393-FBF9-EE26BBE022CE}"/>
              </a:ext>
            </a:extLst>
          </p:cNvPr>
          <p:cNvPicPr>
            <a:picLocks noChangeAspect="1"/>
          </p:cNvPicPr>
          <p:nvPr/>
        </p:nvPicPr>
        <p:blipFill>
          <a:blip r:embed="rId3"/>
          <a:stretch>
            <a:fillRect/>
          </a:stretch>
        </p:blipFill>
        <p:spPr>
          <a:xfrm>
            <a:off x="838200" y="1656271"/>
            <a:ext cx="5696891" cy="4193643"/>
          </a:xfrm>
          <a:prstGeom prst="rect">
            <a:avLst/>
          </a:prstGeom>
        </p:spPr>
      </p:pic>
      <p:sp>
        <p:nvSpPr>
          <p:cNvPr id="6" name="CaixaDeTexto 5">
            <a:extLst>
              <a:ext uri="{FF2B5EF4-FFF2-40B4-BE49-F238E27FC236}">
                <a16:creationId xmlns:a16="http://schemas.microsoft.com/office/drawing/2014/main" id="{F58D1E53-85A5-97A9-410F-81961EC9D0E8}"/>
              </a:ext>
            </a:extLst>
          </p:cNvPr>
          <p:cNvSpPr txBox="1"/>
          <p:nvPr/>
        </p:nvSpPr>
        <p:spPr>
          <a:xfrm>
            <a:off x="933810" y="6166620"/>
            <a:ext cx="6094562" cy="646331"/>
          </a:xfrm>
          <a:prstGeom prst="rect">
            <a:avLst/>
          </a:prstGeom>
          <a:noFill/>
        </p:spPr>
        <p:txBody>
          <a:bodyPr wrap="square">
            <a:spAutoFit/>
          </a:bodyPr>
          <a:lstStyle/>
          <a:p>
            <a:r>
              <a:rPr lang="pt-BR" sz="1800" b="0" i="0" u="none" strike="noStrike" baseline="0" dirty="0">
                <a:latin typeface="CIDFont+F1"/>
              </a:rPr>
              <a:t>Fonte: Afonso Ferreira </a:t>
            </a:r>
            <a:r>
              <a:rPr lang="pt-BR" sz="1800" b="0" i="0" u="none" strike="noStrike" baseline="0" dirty="0" err="1">
                <a:latin typeface="CIDFont+F1"/>
              </a:rPr>
              <a:t>Verner</a:t>
            </a:r>
            <a:r>
              <a:rPr lang="pt-BR" sz="1800" b="0" i="0" u="none" strike="noStrike" baseline="0" dirty="0">
                <a:latin typeface="CIDFont+F1"/>
              </a:rPr>
              <a:t>. </a:t>
            </a:r>
            <a:r>
              <a:rPr lang="pt-BR" dirty="0"/>
              <a:t>Chefe do Departamento de Comunicação da Câmara Municipal de Ponta Grossa</a:t>
            </a:r>
          </a:p>
        </p:txBody>
      </p:sp>
    </p:spTree>
    <p:extLst>
      <p:ext uri="{BB962C8B-B14F-4D97-AF65-F5344CB8AC3E}">
        <p14:creationId xmlns:p14="http://schemas.microsoft.com/office/powerpoint/2010/main" val="23926206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a:extLst>
            <a:ext uri="{FF2B5EF4-FFF2-40B4-BE49-F238E27FC236}">
              <a16:creationId xmlns:a16="http://schemas.microsoft.com/office/drawing/2014/main" id="{DC6FA2BB-C74B-4898-5274-249C19A8083C}"/>
            </a:ext>
          </a:extLst>
        </p:cNvPr>
        <p:cNvGrpSpPr/>
        <p:nvPr/>
      </p:nvGrpSpPr>
      <p:grpSpPr>
        <a:xfrm>
          <a:off x="0" y="0"/>
          <a:ext cx="0" cy="0"/>
          <a:chOff x="0" y="0"/>
          <a:chExt cx="0" cy="0"/>
        </a:xfrm>
      </p:grpSpPr>
      <p:sp>
        <p:nvSpPr>
          <p:cNvPr id="5" name="Retângulo 4">
            <a:extLst>
              <a:ext uri="{FF2B5EF4-FFF2-40B4-BE49-F238E27FC236}">
                <a16:creationId xmlns:a16="http://schemas.microsoft.com/office/drawing/2014/main" id="{B343E4BD-4BA9-BEF8-A090-5DEA87EAE8B7}"/>
              </a:ext>
            </a:extLst>
          </p:cNvPr>
          <p:cNvSpPr/>
          <p:nvPr/>
        </p:nvSpPr>
        <p:spPr>
          <a:xfrm>
            <a:off x="1080654" y="370068"/>
            <a:ext cx="9324109" cy="784830"/>
          </a:xfrm>
          <a:prstGeom prst="rect">
            <a:avLst/>
          </a:prstGeom>
        </p:spPr>
        <p:txBody>
          <a:bodyPr wrap="square">
            <a:spAutoFit/>
          </a:bodyPr>
          <a:lstStyle/>
          <a:p>
            <a:pPr algn="ctr"/>
            <a:r>
              <a:rPr lang="pt-BR" sz="4500" dirty="0">
                <a:solidFill>
                  <a:prstClr val="black"/>
                </a:solidFill>
              </a:rPr>
              <a:t>Exemplo de boa comunicação</a:t>
            </a:r>
          </a:p>
        </p:txBody>
      </p:sp>
      <p:pic>
        <p:nvPicPr>
          <p:cNvPr id="6" name="Imagem 5">
            <a:extLst>
              <a:ext uri="{FF2B5EF4-FFF2-40B4-BE49-F238E27FC236}">
                <a16:creationId xmlns:a16="http://schemas.microsoft.com/office/drawing/2014/main" id="{0C546351-FFF3-A2B2-37EB-D7FD0DF59819}"/>
              </a:ext>
            </a:extLst>
          </p:cNvPr>
          <p:cNvPicPr>
            <a:picLocks noChangeAspect="1"/>
          </p:cNvPicPr>
          <p:nvPr/>
        </p:nvPicPr>
        <p:blipFill>
          <a:blip r:embed="rId3"/>
          <a:stretch>
            <a:fillRect/>
          </a:stretch>
        </p:blipFill>
        <p:spPr>
          <a:xfrm>
            <a:off x="649292" y="1492370"/>
            <a:ext cx="5734255" cy="4244196"/>
          </a:xfrm>
          <a:prstGeom prst="rect">
            <a:avLst/>
          </a:prstGeom>
        </p:spPr>
      </p:pic>
      <p:sp>
        <p:nvSpPr>
          <p:cNvPr id="9" name="Espaço Reservado para Conteúdo 2">
            <a:extLst>
              <a:ext uri="{FF2B5EF4-FFF2-40B4-BE49-F238E27FC236}">
                <a16:creationId xmlns:a16="http://schemas.microsoft.com/office/drawing/2014/main" id="{F7F41946-2FB2-BB62-D6CE-8E7DD2EADF4F}"/>
              </a:ext>
            </a:extLst>
          </p:cNvPr>
          <p:cNvSpPr txBox="1">
            <a:spLocks/>
          </p:cNvSpPr>
          <p:nvPr/>
        </p:nvSpPr>
        <p:spPr>
          <a:xfrm>
            <a:off x="7090914" y="1958798"/>
            <a:ext cx="4796286" cy="3588588"/>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pt-BR" dirty="0"/>
              <a:t>Dê sentido aquilo que é </a:t>
            </a:r>
            <a:r>
              <a:rPr lang="pt-BR" b="1" dirty="0"/>
              <a:t>amorfo</a:t>
            </a:r>
          </a:p>
          <a:p>
            <a:pPr marL="0" indent="0" algn="just">
              <a:buFont typeface="Arial" panose="020B0604020202020204" pitchFamily="34" charset="0"/>
              <a:buNone/>
            </a:pPr>
            <a:r>
              <a:rPr lang="pt-BR" dirty="0"/>
              <a:t>• O que significa o dia do padeiro? O dia do livro? O</a:t>
            </a:r>
          </a:p>
          <a:p>
            <a:pPr marL="0" indent="0" algn="just">
              <a:buFont typeface="Arial" panose="020B0604020202020204" pitchFamily="34" charset="0"/>
              <a:buNone/>
            </a:pPr>
            <a:r>
              <a:rPr lang="pt-BR" dirty="0"/>
              <a:t>dia disso, dia daquilo?</a:t>
            </a:r>
          </a:p>
          <a:p>
            <a:pPr marL="0" indent="0" algn="just">
              <a:buFont typeface="Arial" panose="020B0604020202020204" pitchFamily="34" charset="0"/>
              <a:buNone/>
            </a:pPr>
            <a:r>
              <a:rPr lang="pt-BR" dirty="0"/>
              <a:t>• Nada. Até que a comunicação dê sentido aquilo;</a:t>
            </a:r>
          </a:p>
          <a:p>
            <a:pPr marL="0" indent="0" algn="just">
              <a:buFont typeface="Arial" panose="020B0604020202020204" pitchFamily="34" charset="0"/>
              <a:buNone/>
            </a:pPr>
            <a:r>
              <a:rPr lang="pt-BR" dirty="0"/>
              <a:t>• O dia da Consciência Negra:</a:t>
            </a:r>
          </a:p>
        </p:txBody>
      </p:sp>
      <p:sp>
        <p:nvSpPr>
          <p:cNvPr id="2" name="CaixaDeTexto 1">
            <a:extLst>
              <a:ext uri="{FF2B5EF4-FFF2-40B4-BE49-F238E27FC236}">
                <a16:creationId xmlns:a16="http://schemas.microsoft.com/office/drawing/2014/main" id="{40124A08-987B-1FDF-787F-844771635A58}"/>
              </a:ext>
            </a:extLst>
          </p:cNvPr>
          <p:cNvSpPr txBox="1"/>
          <p:nvPr/>
        </p:nvSpPr>
        <p:spPr>
          <a:xfrm>
            <a:off x="933810" y="6166620"/>
            <a:ext cx="6094562" cy="646331"/>
          </a:xfrm>
          <a:prstGeom prst="rect">
            <a:avLst/>
          </a:prstGeom>
          <a:noFill/>
        </p:spPr>
        <p:txBody>
          <a:bodyPr wrap="square">
            <a:spAutoFit/>
          </a:bodyPr>
          <a:lstStyle/>
          <a:p>
            <a:r>
              <a:rPr lang="pt-BR" sz="1800" b="0" i="0" u="none" strike="noStrike" baseline="0" dirty="0">
                <a:latin typeface="CIDFont+F1"/>
              </a:rPr>
              <a:t>Fonte: Afonso Ferreira </a:t>
            </a:r>
            <a:r>
              <a:rPr lang="pt-BR" sz="1800" b="0" i="0" u="none" strike="noStrike" baseline="0" dirty="0" err="1">
                <a:latin typeface="CIDFont+F1"/>
              </a:rPr>
              <a:t>Verner</a:t>
            </a:r>
            <a:r>
              <a:rPr lang="pt-BR" sz="1800" b="0" i="0" u="none" strike="noStrike" baseline="0" dirty="0">
                <a:latin typeface="CIDFont+F1"/>
              </a:rPr>
              <a:t>. </a:t>
            </a:r>
            <a:r>
              <a:rPr lang="pt-BR" dirty="0"/>
              <a:t>Chefe do Departamento de Comunicação da Câmara Municipal de Ponta Grossa</a:t>
            </a:r>
          </a:p>
        </p:txBody>
      </p:sp>
    </p:spTree>
    <p:extLst>
      <p:ext uri="{BB962C8B-B14F-4D97-AF65-F5344CB8AC3E}">
        <p14:creationId xmlns:p14="http://schemas.microsoft.com/office/powerpoint/2010/main" val="14972717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a:extLst>
            <a:ext uri="{FF2B5EF4-FFF2-40B4-BE49-F238E27FC236}">
              <a16:creationId xmlns:a16="http://schemas.microsoft.com/office/drawing/2014/main" id="{80AB5965-DAE5-55E0-82ED-0B38E819DDD3}"/>
            </a:ext>
          </a:extLst>
        </p:cNvPr>
        <p:cNvGrpSpPr/>
        <p:nvPr/>
      </p:nvGrpSpPr>
      <p:grpSpPr>
        <a:xfrm>
          <a:off x="0" y="0"/>
          <a:ext cx="0" cy="0"/>
          <a:chOff x="0" y="0"/>
          <a:chExt cx="0" cy="0"/>
        </a:xfrm>
      </p:grpSpPr>
      <p:sp>
        <p:nvSpPr>
          <p:cNvPr id="5" name="Retângulo 4">
            <a:extLst>
              <a:ext uri="{FF2B5EF4-FFF2-40B4-BE49-F238E27FC236}">
                <a16:creationId xmlns:a16="http://schemas.microsoft.com/office/drawing/2014/main" id="{A7B9F99A-FEFD-1ED0-BC31-BA05CACAB466}"/>
              </a:ext>
            </a:extLst>
          </p:cNvPr>
          <p:cNvSpPr/>
          <p:nvPr/>
        </p:nvSpPr>
        <p:spPr>
          <a:xfrm>
            <a:off x="1080654" y="370068"/>
            <a:ext cx="9324109" cy="1154162"/>
          </a:xfrm>
          <a:prstGeom prst="rect">
            <a:avLst/>
          </a:prstGeom>
        </p:spPr>
        <p:txBody>
          <a:bodyPr wrap="square">
            <a:spAutoFit/>
          </a:bodyPr>
          <a:lstStyle/>
          <a:p>
            <a:pPr algn="ctr"/>
            <a:r>
              <a:rPr lang="pt-BR" sz="4500" dirty="0">
                <a:solidFill>
                  <a:prstClr val="black"/>
                </a:solidFill>
              </a:rPr>
              <a:t>Exemplo de boa comunicação</a:t>
            </a:r>
          </a:p>
          <a:p>
            <a:pPr algn="ctr"/>
            <a:r>
              <a:rPr lang="pt-BR" sz="2400" dirty="0"/>
              <a:t>Usar um tema que esteja em alta:</a:t>
            </a:r>
            <a:endParaRPr lang="pt-BR" sz="2400" dirty="0">
              <a:solidFill>
                <a:prstClr val="black"/>
              </a:solidFill>
            </a:endParaRPr>
          </a:p>
        </p:txBody>
      </p:sp>
      <p:pic>
        <p:nvPicPr>
          <p:cNvPr id="6" name="Imagem 5">
            <a:extLst>
              <a:ext uri="{FF2B5EF4-FFF2-40B4-BE49-F238E27FC236}">
                <a16:creationId xmlns:a16="http://schemas.microsoft.com/office/drawing/2014/main" id="{828D56CC-7B8F-F4AE-0CF0-78D013906D2F}"/>
              </a:ext>
            </a:extLst>
          </p:cNvPr>
          <p:cNvPicPr>
            <a:picLocks noChangeAspect="1"/>
          </p:cNvPicPr>
          <p:nvPr/>
        </p:nvPicPr>
        <p:blipFill>
          <a:blip r:embed="rId3"/>
          <a:stretch>
            <a:fillRect/>
          </a:stretch>
        </p:blipFill>
        <p:spPr>
          <a:xfrm>
            <a:off x="3272195" y="1694892"/>
            <a:ext cx="5414605" cy="4496506"/>
          </a:xfrm>
          <a:prstGeom prst="rect">
            <a:avLst/>
          </a:prstGeom>
        </p:spPr>
      </p:pic>
      <p:sp>
        <p:nvSpPr>
          <p:cNvPr id="2" name="CaixaDeTexto 1">
            <a:extLst>
              <a:ext uri="{FF2B5EF4-FFF2-40B4-BE49-F238E27FC236}">
                <a16:creationId xmlns:a16="http://schemas.microsoft.com/office/drawing/2014/main" id="{80C6000F-4276-1441-FC16-B3029532D904}"/>
              </a:ext>
            </a:extLst>
          </p:cNvPr>
          <p:cNvSpPr txBox="1"/>
          <p:nvPr/>
        </p:nvSpPr>
        <p:spPr>
          <a:xfrm>
            <a:off x="933810" y="6166620"/>
            <a:ext cx="6094562" cy="646331"/>
          </a:xfrm>
          <a:prstGeom prst="rect">
            <a:avLst/>
          </a:prstGeom>
          <a:noFill/>
        </p:spPr>
        <p:txBody>
          <a:bodyPr wrap="square">
            <a:spAutoFit/>
          </a:bodyPr>
          <a:lstStyle/>
          <a:p>
            <a:r>
              <a:rPr lang="pt-BR" sz="1800" b="0" i="0" u="none" strike="noStrike" baseline="0" dirty="0">
                <a:latin typeface="CIDFont+F1"/>
              </a:rPr>
              <a:t>Fonte: Afonso Ferreira </a:t>
            </a:r>
            <a:r>
              <a:rPr lang="pt-BR" sz="1800" b="0" i="0" u="none" strike="noStrike" baseline="0" dirty="0" err="1">
                <a:latin typeface="CIDFont+F1"/>
              </a:rPr>
              <a:t>Verner</a:t>
            </a:r>
            <a:r>
              <a:rPr lang="pt-BR" sz="1800" b="0" i="0" u="none" strike="noStrike" baseline="0" dirty="0">
                <a:latin typeface="CIDFont+F1"/>
              </a:rPr>
              <a:t>. </a:t>
            </a:r>
            <a:r>
              <a:rPr lang="pt-BR" dirty="0"/>
              <a:t>Chefe do Departamento de Comunicação da Câmara Municipal de Ponta Grossa</a:t>
            </a:r>
          </a:p>
        </p:txBody>
      </p:sp>
    </p:spTree>
    <p:extLst>
      <p:ext uri="{BB962C8B-B14F-4D97-AF65-F5344CB8AC3E}">
        <p14:creationId xmlns:p14="http://schemas.microsoft.com/office/powerpoint/2010/main" val="19200882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a:extLst>
            <a:ext uri="{FF2B5EF4-FFF2-40B4-BE49-F238E27FC236}">
              <a16:creationId xmlns:a16="http://schemas.microsoft.com/office/drawing/2014/main" id="{324E64D0-33AB-DD2D-D2F8-9A9D36D297BF}"/>
            </a:ext>
          </a:extLst>
        </p:cNvPr>
        <p:cNvGrpSpPr/>
        <p:nvPr/>
      </p:nvGrpSpPr>
      <p:grpSpPr>
        <a:xfrm>
          <a:off x="0" y="0"/>
          <a:ext cx="0" cy="0"/>
          <a:chOff x="0" y="0"/>
          <a:chExt cx="0" cy="0"/>
        </a:xfrm>
      </p:grpSpPr>
      <p:sp>
        <p:nvSpPr>
          <p:cNvPr id="5" name="Retângulo 4">
            <a:extLst>
              <a:ext uri="{FF2B5EF4-FFF2-40B4-BE49-F238E27FC236}">
                <a16:creationId xmlns:a16="http://schemas.microsoft.com/office/drawing/2014/main" id="{D2C84CD6-206E-D628-54C3-31DAB30459C2}"/>
              </a:ext>
            </a:extLst>
          </p:cNvPr>
          <p:cNvSpPr/>
          <p:nvPr/>
        </p:nvSpPr>
        <p:spPr>
          <a:xfrm>
            <a:off x="1080654" y="370068"/>
            <a:ext cx="9324109" cy="1154162"/>
          </a:xfrm>
          <a:prstGeom prst="rect">
            <a:avLst/>
          </a:prstGeom>
        </p:spPr>
        <p:txBody>
          <a:bodyPr wrap="square">
            <a:spAutoFit/>
          </a:bodyPr>
          <a:lstStyle/>
          <a:p>
            <a:pPr algn="ctr"/>
            <a:r>
              <a:rPr lang="pt-BR" sz="4500" dirty="0">
                <a:solidFill>
                  <a:prstClr val="black"/>
                </a:solidFill>
              </a:rPr>
              <a:t>Exemplo de boa comunicação</a:t>
            </a:r>
          </a:p>
          <a:p>
            <a:pPr algn="ctr"/>
            <a:r>
              <a:rPr lang="pt-BR" sz="2400" dirty="0"/>
              <a:t>Usar um tema que esteja em alta:</a:t>
            </a:r>
            <a:endParaRPr lang="pt-BR" sz="2400" dirty="0">
              <a:solidFill>
                <a:prstClr val="black"/>
              </a:solidFill>
            </a:endParaRPr>
          </a:p>
        </p:txBody>
      </p:sp>
      <p:pic>
        <p:nvPicPr>
          <p:cNvPr id="3" name="Imagem 2">
            <a:extLst>
              <a:ext uri="{FF2B5EF4-FFF2-40B4-BE49-F238E27FC236}">
                <a16:creationId xmlns:a16="http://schemas.microsoft.com/office/drawing/2014/main" id="{47A721AC-B331-DB75-7F7C-2DD5C2401C40}"/>
              </a:ext>
            </a:extLst>
          </p:cNvPr>
          <p:cNvPicPr>
            <a:picLocks noChangeAspect="1"/>
          </p:cNvPicPr>
          <p:nvPr/>
        </p:nvPicPr>
        <p:blipFill>
          <a:blip r:embed="rId3"/>
          <a:stretch>
            <a:fillRect/>
          </a:stretch>
        </p:blipFill>
        <p:spPr>
          <a:xfrm>
            <a:off x="2715064" y="1524231"/>
            <a:ext cx="6298175" cy="4642390"/>
          </a:xfrm>
          <a:prstGeom prst="rect">
            <a:avLst/>
          </a:prstGeom>
        </p:spPr>
      </p:pic>
      <p:sp>
        <p:nvSpPr>
          <p:cNvPr id="2" name="CaixaDeTexto 1">
            <a:extLst>
              <a:ext uri="{FF2B5EF4-FFF2-40B4-BE49-F238E27FC236}">
                <a16:creationId xmlns:a16="http://schemas.microsoft.com/office/drawing/2014/main" id="{58B6C69C-AF12-F289-A63F-8A5A939AD79A}"/>
              </a:ext>
            </a:extLst>
          </p:cNvPr>
          <p:cNvSpPr txBox="1"/>
          <p:nvPr/>
        </p:nvSpPr>
        <p:spPr>
          <a:xfrm>
            <a:off x="933810" y="6166620"/>
            <a:ext cx="6094562" cy="646331"/>
          </a:xfrm>
          <a:prstGeom prst="rect">
            <a:avLst/>
          </a:prstGeom>
          <a:noFill/>
        </p:spPr>
        <p:txBody>
          <a:bodyPr wrap="square">
            <a:spAutoFit/>
          </a:bodyPr>
          <a:lstStyle/>
          <a:p>
            <a:r>
              <a:rPr lang="pt-BR" sz="1800" b="0" i="0" u="none" strike="noStrike" baseline="0" dirty="0">
                <a:latin typeface="CIDFont+F1"/>
              </a:rPr>
              <a:t>Fonte: Afonso Ferreira </a:t>
            </a:r>
            <a:r>
              <a:rPr lang="pt-BR" sz="1800" b="0" i="0" u="none" strike="noStrike" baseline="0" dirty="0" err="1">
                <a:latin typeface="CIDFont+F1"/>
              </a:rPr>
              <a:t>Verner</a:t>
            </a:r>
            <a:r>
              <a:rPr lang="pt-BR" sz="1800" b="0" i="0" u="none" strike="noStrike" baseline="0" dirty="0">
                <a:latin typeface="CIDFont+F1"/>
              </a:rPr>
              <a:t>. </a:t>
            </a:r>
            <a:r>
              <a:rPr lang="pt-BR" dirty="0"/>
              <a:t>Chefe do Departamento de Comunicação da Câmara Municipal de Ponta Grossa</a:t>
            </a:r>
          </a:p>
        </p:txBody>
      </p:sp>
    </p:spTree>
    <p:extLst>
      <p:ext uri="{BB962C8B-B14F-4D97-AF65-F5344CB8AC3E}">
        <p14:creationId xmlns:p14="http://schemas.microsoft.com/office/powerpoint/2010/main" val="33318730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a:extLst>
            <a:ext uri="{FF2B5EF4-FFF2-40B4-BE49-F238E27FC236}">
              <a16:creationId xmlns:a16="http://schemas.microsoft.com/office/drawing/2014/main" id="{EDE5B423-B43D-A968-A3A7-3E0A9A154938}"/>
            </a:ext>
          </a:extLst>
        </p:cNvPr>
        <p:cNvGrpSpPr/>
        <p:nvPr/>
      </p:nvGrpSpPr>
      <p:grpSpPr>
        <a:xfrm>
          <a:off x="0" y="0"/>
          <a:ext cx="0" cy="0"/>
          <a:chOff x="0" y="0"/>
          <a:chExt cx="0" cy="0"/>
        </a:xfrm>
      </p:grpSpPr>
      <p:sp>
        <p:nvSpPr>
          <p:cNvPr id="5" name="Retângulo 4">
            <a:extLst>
              <a:ext uri="{FF2B5EF4-FFF2-40B4-BE49-F238E27FC236}">
                <a16:creationId xmlns:a16="http://schemas.microsoft.com/office/drawing/2014/main" id="{1535D505-8875-9010-E649-7BF809007590}"/>
              </a:ext>
            </a:extLst>
          </p:cNvPr>
          <p:cNvSpPr/>
          <p:nvPr/>
        </p:nvSpPr>
        <p:spPr>
          <a:xfrm>
            <a:off x="1080654" y="370068"/>
            <a:ext cx="9324109" cy="2215991"/>
          </a:xfrm>
          <a:prstGeom prst="rect">
            <a:avLst/>
          </a:prstGeom>
        </p:spPr>
        <p:txBody>
          <a:bodyPr wrap="square">
            <a:spAutoFit/>
          </a:bodyPr>
          <a:lstStyle/>
          <a:p>
            <a:pPr algn="ctr"/>
            <a:r>
              <a:rPr lang="pt-BR" sz="4500" dirty="0">
                <a:solidFill>
                  <a:prstClr val="black"/>
                </a:solidFill>
              </a:rPr>
              <a:t>Exemplo de boa comunicação:</a:t>
            </a:r>
          </a:p>
          <a:p>
            <a:pPr algn="ctr"/>
            <a:r>
              <a:rPr lang="pt-BR" sz="4800" dirty="0"/>
              <a:t>Trend: tendência</a:t>
            </a:r>
          </a:p>
          <a:p>
            <a:pPr algn="ctr"/>
            <a:endParaRPr lang="pt-BR" sz="4500" dirty="0">
              <a:solidFill>
                <a:prstClr val="black"/>
              </a:solidFill>
            </a:endParaRPr>
          </a:p>
        </p:txBody>
      </p:sp>
      <p:sp>
        <p:nvSpPr>
          <p:cNvPr id="3" name="Espaço Reservado para Conteúdo 2">
            <a:extLst>
              <a:ext uri="{FF2B5EF4-FFF2-40B4-BE49-F238E27FC236}">
                <a16:creationId xmlns:a16="http://schemas.microsoft.com/office/drawing/2014/main" id="{EEBF85C9-134A-FA66-6C3F-2672E9A04A35}"/>
              </a:ext>
            </a:extLst>
          </p:cNvPr>
          <p:cNvSpPr>
            <a:spLocks noGrp="1"/>
          </p:cNvSpPr>
          <p:nvPr>
            <p:ph idx="1"/>
          </p:nvPr>
        </p:nvSpPr>
        <p:spPr>
          <a:xfrm>
            <a:off x="6918385" y="1780406"/>
            <a:ext cx="4262886" cy="4684593"/>
          </a:xfrm>
          <a:ln>
            <a:solidFill>
              <a:schemeClr val="tx1"/>
            </a:solidFill>
          </a:ln>
        </p:spPr>
        <p:txBody>
          <a:bodyPr>
            <a:normAutofit/>
          </a:bodyPr>
          <a:lstStyle/>
          <a:p>
            <a:pPr algn="just"/>
            <a:r>
              <a:rPr lang="pt-BR" dirty="0"/>
              <a:t>Uma trend é literalmente uma tendência;</a:t>
            </a:r>
          </a:p>
          <a:p>
            <a:pPr algn="just"/>
            <a:r>
              <a:rPr lang="pt-BR" dirty="0"/>
              <a:t>Pode dizer respeito à uma música, a um tipo de arte (design) ou a um tipo de vídeo;</a:t>
            </a:r>
          </a:p>
          <a:p>
            <a:pPr algn="just"/>
            <a:r>
              <a:rPr lang="pt-BR" dirty="0"/>
              <a:t>Uma trend é um conteúdo que </a:t>
            </a:r>
            <a:r>
              <a:rPr lang="pt-BR" b="1" dirty="0"/>
              <a:t>depende </a:t>
            </a:r>
            <a:r>
              <a:rPr lang="pt-BR" dirty="0"/>
              <a:t>do timing;</a:t>
            </a:r>
          </a:p>
          <a:p>
            <a:pPr algn="just"/>
            <a:r>
              <a:rPr lang="pt-BR" dirty="0"/>
              <a:t>Hoje ele faz sentido, amanhã ele não faz mais.</a:t>
            </a:r>
          </a:p>
        </p:txBody>
      </p:sp>
      <p:pic>
        <p:nvPicPr>
          <p:cNvPr id="4" name="Imagem 3">
            <a:extLst>
              <a:ext uri="{FF2B5EF4-FFF2-40B4-BE49-F238E27FC236}">
                <a16:creationId xmlns:a16="http://schemas.microsoft.com/office/drawing/2014/main" id="{E7CBAAFB-151C-69E3-295B-1F4928B0448C}"/>
              </a:ext>
            </a:extLst>
          </p:cNvPr>
          <p:cNvPicPr>
            <a:picLocks noChangeAspect="1"/>
          </p:cNvPicPr>
          <p:nvPr/>
        </p:nvPicPr>
        <p:blipFill>
          <a:blip r:embed="rId3"/>
          <a:stretch>
            <a:fillRect/>
          </a:stretch>
        </p:blipFill>
        <p:spPr>
          <a:xfrm>
            <a:off x="1516263" y="2347698"/>
            <a:ext cx="5277587" cy="3077004"/>
          </a:xfrm>
          <a:prstGeom prst="rect">
            <a:avLst/>
          </a:prstGeom>
        </p:spPr>
      </p:pic>
      <p:sp>
        <p:nvSpPr>
          <p:cNvPr id="2" name="CaixaDeTexto 1">
            <a:extLst>
              <a:ext uri="{FF2B5EF4-FFF2-40B4-BE49-F238E27FC236}">
                <a16:creationId xmlns:a16="http://schemas.microsoft.com/office/drawing/2014/main" id="{B3E6255D-CF2B-A5E0-01AB-1E3AD5BD5A9B}"/>
              </a:ext>
            </a:extLst>
          </p:cNvPr>
          <p:cNvSpPr txBox="1"/>
          <p:nvPr/>
        </p:nvSpPr>
        <p:spPr>
          <a:xfrm>
            <a:off x="933810" y="6166620"/>
            <a:ext cx="6094562" cy="646331"/>
          </a:xfrm>
          <a:prstGeom prst="rect">
            <a:avLst/>
          </a:prstGeom>
          <a:noFill/>
        </p:spPr>
        <p:txBody>
          <a:bodyPr wrap="square">
            <a:spAutoFit/>
          </a:bodyPr>
          <a:lstStyle/>
          <a:p>
            <a:r>
              <a:rPr lang="pt-BR" sz="1800" b="0" i="0" u="none" strike="noStrike" baseline="0" dirty="0">
                <a:latin typeface="CIDFont+F1"/>
              </a:rPr>
              <a:t>Fonte: Afonso Ferreira </a:t>
            </a:r>
            <a:r>
              <a:rPr lang="pt-BR" sz="1800" b="0" i="0" u="none" strike="noStrike" baseline="0" dirty="0" err="1">
                <a:latin typeface="CIDFont+F1"/>
              </a:rPr>
              <a:t>Verner</a:t>
            </a:r>
            <a:r>
              <a:rPr lang="pt-BR" sz="1800" b="0" i="0" u="none" strike="noStrike" baseline="0" dirty="0">
                <a:latin typeface="CIDFont+F1"/>
              </a:rPr>
              <a:t>. </a:t>
            </a:r>
            <a:r>
              <a:rPr lang="pt-BR" dirty="0"/>
              <a:t>Chefe do Departamento de Comunicação da Câmara Municipal de Ponta Grossa</a:t>
            </a:r>
          </a:p>
        </p:txBody>
      </p:sp>
    </p:spTree>
    <p:extLst>
      <p:ext uri="{BB962C8B-B14F-4D97-AF65-F5344CB8AC3E}">
        <p14:creationId xmlns:p14="http://schemas.microsoft.com/office/powerpoint/2010/main" val="10954600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br>
              <a:rPr lang="pt-BR" dirty="0"/>
            </a:br>
            <a:endParaRPr lang="pt-BR" dirty="0"/>
          </a:p>
        </p:txBody>
      </p:sp>
      <p:sp>
        <p:nvSpPr>
          <p:cNvPr id="3" name="Espaço Reservado para Conteúdo 2"/>
          <p:cNvSpPr>
            <a:spLocks noGrp="1"/>
          </p:cNvSpPr>
          <p:nvPr>
            <p:ph idx="1"/>
          </p:nvPr>
        </p:nvSpPr>
        <p:spPr/>
        <p:txBody>
          <a:bodyPr>
            <a:normAutofit/>
          </a:bodyPr>
          <a:lstStyle/>
          <a:p>
            <a:r>
              <a:rPr lang="pt-BR" sz="6000" dirty="0">
                <a:latin typeface="Arial" panose="020B0604020202020204" pitchFamily="34" charset="0"/>
                <a:cs typeface="Arial" panose="020B0604020202020204" pitchFamily="34" charset="0"/>
              </a:rPr>
              <a:t>Das 9h00min até 1</a:t>
            </a:r>
            <a:r>
              <a:rPr lang="" sz="6000" dirty="0">
                <a:latin typeface="Arial" panose="020B0604020202020204" pitchFamily="34" charset="0"/>
                <a:cs typeface="Arial" panose="020B0604020202020204" pitchFamily="34" charset="0"/>
              </a:rPr>
              <a:t>2</a:t>
            </a:r>
            <a:r>
              <a:rPr lang="pt-BR" sz="6000" dirty="0">
                <a:latin typeface="Arial" panose="020B0604020202020204" pitchFamily="34" charset="0"/>
                <a:cs typeface="Arial" panose="020B0604020202020204" pitchFamily="34" charset="0"/>
              </a:rPr>
              <a:t>h</a:t>
            </a:r>
            <a:r>
              <a:rPr lang="" sz="6000" dirty="0">
                <a:latin typeface="Arial" panose="020B0604020202020204" pitchFamily="34" charset="0"/>
                <a:cs typeface="Arial" panose="020B0604020202020204" pitchFamily="34" charset="0"/>
              </a:rPr>
              <a:t>0</a:t>
            </a:r>
            <a:r>
              <a:rPr lang="pt-BR" sz="6000" dirty="0">
                <a:latin typeface="Arial" panose="020B0604020202020204" pitchFamily="34" charset="0"/>
                <a:cs typeface="Arial" panose="020B0604020202020204" pitchFamily="34" charset="0"/>
              </a:rPr>
              <a:t>0min </a:t>
            </a:r>
          </a:p>
        </p:txBody>
      </p:sp>
      <p:pic>
        <p:nvPicPr>
          <p:cNvPr id="4" name="Imagem 3"/>
          <p:cNvPicPr>
            <a:picLocks noChangeAspect="1"/>
          </p:cNvPicPr>
          <p:nvPr/>
        </p:nvPicPr>
        <p:blipFill>
          <a:blip r:embed="rId3" cstate="print"/>
          <a:stretch>
            <a:fillRect/>
          </a:stretch>
        </p:blipFill>
        <p:spPr>
          <a:xfrm>
            <a:off x="175258" y="655151"/>
            <a:ext cx="1325883" cy="1103005"/>
          </a:xfrm>
          <a:prstGeom prst="rect">
            <a:avLst/>
          </a:prstGeom>
        </p:spPr>
      </p:pic>
      <p:sp>
        <p:nvSpPr>
          <p:cNvPr id="5" name="CaixaDeTexto 4"/>
          <p:cNvSpPr txBox="1"/>
          <p:nvPr/>
        </p:nvSpPr>
        <p:spPr>
          <a:xfrm>
            <a:off x="1631378" y="650160"/>
            <a:ext cx="277783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Período: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921361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a:extLst>
            <a:ext uri="{FF2B5EF4-FFF2-40B4-BE49-F238E27FC236}">
              <a16:creationId xmlns:a16="http://schemas.microsoft.com/office/drawing/2014/main" id="{34C58EA6-A9DC-E4F9-5912-FCF38379BA74}"/>
            </a:ext>
          </a:extLst>
        </p:cNvPr>
        <p:cNvGrpSpPr/>
        <p:nvPr/>
      </p:nvGrpSpPr>
      <p:grpSpPr>
        <a:xfrm>
          <a:off x="0" y="0"/>
          <a:ext cx="0" cy="0"/>
          <a:chOff x="0" y="0"/>
          <a:chExt cx="0" cy="0"/>
        </a:xfrm>
      </p:grpSpPr>
      <p:sp>
        <p:nvSpPr>
          <p:cNvPr id="5" name="Retângulo 4">
            <a:extLst>
              <a:ext uri="{FF2B5EF4-FFF2-40B4-BE49-F238E27FC236}">
                <a16:creationId xmlns:a16="http://schemas.microsoft.com/office/drawing/2014/main" id="{705302A0-3EC3-A8E7-9745-341AF8D4EA65}"/>
              </a:ext>
            </a:extLst>
          </p:cNvPr>
          <p:cNvSpPr/>
          <p:nvPr/>
        </p:nvSpPr>
        <p:spPr>
          <a:xfrm>
            <a:off x="1080654" y="370068"/>
            <a:ext cx="9324109" cy="1892826"/>
          </a:xfrm>
          <a:prstGeom prst="rect">
            <a:avLst/>
          </a:prstGeom>
        </p:spPr>
        <p:txBody>
          <a:bodyPr wrap="square">
            <a:spAutoFit/>
          </a:bodyPr>
          <a:lstStyle/>
          <a:p>
            <a:pPr algn="ctr"/>
            <a:r>
              <a:rPr lang="pt-BR" sz="3600" dirty="0">
                <a:solidFill>
                  <a:prstClr val="black"/>
                </a:solidFill>
              </a:rPr>
              <a:t>Exemplo de boa comunicação:</a:t>
            </a:r>
          </a:p>
          <a:p>
            <a:pPr algn="ctr"/>
            <a:r>
              <a:rPr lang="pt-BR" sz="3600" dirty="0"/>
              <a:t>Memes: as piadas no ambiente digital</a:t>
            </a:r>
          </a:p>
          <a:p>
            <a:pPr algn="ctr"/>
            <a:endParaRPr lang="pt-BR" sz="4500" dirty="0">
              <a:solidFill>
                <a:prstClr val="black"/>
              </a:solidFill>
            </a:endParaRPr>
          </a:p>
        </p:txBody>
      </p:sp>
      <p:sp>
        <p:nvSpPr>
          <p:cNvPr id="3" name="Espaço Reservado para Conteúdo 2">
            <a:extLst>
              <a:ext uri="{FF2B5EF4-FFF2-40B4-BE49-F238E27FC236}">
                <a16:creationId xmlns:a16="http://schemas.microsoft.com/office/drawing/2014/main" id="{B35ED1F0-F27D-8B55-C1FF-719A3A5B7551}"/>
              </a:ext>
            </a:extLst>
          </p:cNvPr>
          <p:cNvSpPr>
            <a:spLocks noGrp="1"/>
          </p:cNvSpPr>
          <p:nvPr>
            <p:ph idx="1"/>
          </p:nvPr>
        </p:nvSpPr>
        <p:spPr>
          <a:xfrm>
            <a:off x="3128904" y="1777042"/>
            <a:ext cx="5227608" cy="4389578"/>
          </a:xfrm>
          <a:ln>
            <a:solidFill>
              <a:schemeClr val="tx1"/>
            </a:solidFill>
          </a:ln>
        </p:spPr>
        <p:txBody>
          <a:bodyPr>
            <a:normAutofit fontScale="92500" lnSpcReduction="20000"/>
          </a:bodyPr>
          <a:lstStyle/>
          <a:p>
            <a:pPr marL="0" indent="0" algn="just">
              <a:buNone/>
            </a:pPr>
            <a:r>
              <a:rPr lang="pt-BR" dirty="0"/>
              <a:t>De maneira geral, podemos categorizar memes como piadas, mas…</a:t>
            </a:r>
          </a:p>
          <a:p>
            <a:pPr algn="just"/>
            <a:r>
              <a:rPr lang="pt-BR" dirty="0"/>
              <a:t>São piadas vistas como unidades culturais de conhecimento (é preciso ter um tipo de cultura para entender)</a:t>
            </a:r>
          </a:p>
          <a:p>
            <a:pPr algn="just"/>
            <a:r>
              <a:rPr lang="pt-BR" dirty="0"/>
              <a:t>Memes podem ser feitos em imagens, vídeos ou frases e a maioria </a:t>
            </a:r>
            <a:r>
              <a:rPr lang="pt-BR" b="1" u="sng" dirty="0"/>
              <a:t>depende do timing</a:t>
            </a:r>
            <a:r>
              <a:rPr lang="pt-BR" dirty="0"/>
              <a:t>;</a:t>
            </a:r>
          </a:p>
          <a:p>
            <a:pPr algn="just"/>
            <a:r>
              <a:rPr lang="pt-BR" dirty="0"/>
              <a:t>Do ponto de vista institucional é preciso ter </a:t>
            </a:r>
            <a:r>
              <a:rPr lang="pt-BR" b="1" dirty="0"/>
              <a:t>bastante </a:t>
            </a:r>
            <a:r>
              <a:rPr lang="pt-BR" dirty="0"/>
              <a:t>cuidado para usar;</a:t>
            </a:r>
          </a:p>
        </p:txBody>
      </p:sp>
      <p:sp>
        <p:nvSpPr>
          <p:cNvPr id="2" name="CaixaDeTexto 1">
            <a:extLst>
              <a:ext uri="{FF2B5EF4-FFF2-40B4-BE49-F238E27FC236}">
                <a16:creationId xmlns:a16="http://schemas.microsoft.com/office/drawing/2014/main" id="{44AB2D72-3B9B-3286-8B6B-8BF4E66A3D8A}"/>
              </a:ext>
            </a:extLst>
          </p:cNvPr>
          <p:cNvSpPr txBox="1"/>
          <p:nvPr/>
        </p:nvSpPr>
        <p:spPr>
          <a:xfrm>
            <a:off x="933810" y="6166620"/>
            <a:ext cx="6094562" cy="646331"/>
          </a:xfrm>
          <a:prstGeom prst="rect">
            <a:avLst/>
          </a:prstGeom>
          <a:noFill/>
        </p:spPr>
        <p:txBody>
          <a:bodyPr wrap="square">
            <a:spAutoFit/>
          </a:bodyPr>
          <a:lstStyle/>
          <a:p>
            <a:r>
              <a:rPr lang="pt-BR" sz="1800" b="0" i="0" u="none" strike="noStrike" baseline="0" dirty="0">
                <a:latin typeface="CIDFont+F1"/>
              </a:rPr>
              <a:t>Fonte: Afonso Ferreira </a:t>
            </a:r>
            <a:r>
              <a:rPr lang="pt-BR" sz="1800" b="0" i="0" u="none" strike="noStrike" baseline="0" dirty="0" err="1">
                <a:latin typeface="CIDFont+F1"/>
              </a:rPr>
              <a:t>Verner</a:t>
            </a:r>
            <a:r>
              <a:rPr lang="pt-BR" sz="1800" b="0" i="0" u="none" strike="noStrike" baseline="0" dirty="0">
                <a:latin typeface="CIDFont+F1"/>
              </a:rPr>
              <a:t>. </a:t>
            </a:r>
            <a:r>
              <a:rPr lang="pt-BR" dirty="0"/>
              <a:t>Chefe do Departamento de Comunicação da Câmara Municipal de Ponta Grossa</a:t>
            </a:r>
          </a:p>
        </p:txBody>
      </p:sp>
    </p:spTree>
    <p:extLst>
      <p:ext uri="{BB962C8B-B14F-4D97-AF65-F5344CB8AC3E}">
        <p14:creationId xmlns:p14="http://schemas.microsoft.com/office/powerpoint/2010/main" val="13453534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a:extLst>
            <a:ext uri="{FF2B5EF4-FFF2-40B4-BE49-F238E27FC236}">
              <a16:creationId xmlns:a16="http://schemas.microsoft.com/office/drawing/2014/main" id="{797E45FB-4867-AE5A-5983-8289AD555F6E}"/>
            </a:ext>
          </a:extLst>
        </p:cNvPr>
        <p:cNvGrpSpPr/>
        <p:nvPr/>
      </p:nvGrpSpPr>
      <p:grpSpPr>
        <a:xfrm>
          <a:off x="0" y="0"/>
          <a:ext cx="0" cy="0"/>
          <a:chOff x="0" y="0"/>
          <a:chExt cx="0" cy="0"/>
        </a:xfrm>
      </p:grpSpPr>
      <p:sp>
        <p:nvSpPr>
          <p:cNvPr id="5" name="Retângulo 4">
            <a:extLst>
              <a:ext uri="{FF2B5EF4-FFF2-40B4-BE49-F238E27FC236}">
                <a16:creationId xmlns:a16="http://schemas.microsoft.com/office/drawing/2014/main" id="{5A945C07-7038-6A1C-A930-0CE6B306AFB0}"/>
              </a:ext>
            </a:extLst>
          </p:cNvPr>
          <p:cNvSpPr/>
          <p:nvPr/>
        </p:nvSpPr>
        <p:spPr>
          <a:xfrm>
            <a:off x="1080654" y="370068"/>
            <a:ext cx="9324109" cy="1338828"/>
          </a:xfrm>
          <a:prstGeom prst="rect">
            <a:avLst/>
          </a:prstGeom>
        </p:spPr>
        <p:txBody>
          <a:bodyPr wrap="square">
            <a:spAutoFit/>
          </a:bodyPr>
          <a:lstStyle/>
          <a:p>
            <a:pPr algn="ctr"/>
            <a:r>
              <a:rPr lang="pt-BR" sz="3600" dirty="0">
                <a:solidFill>
                  <a:prstClr val="black"/>
                </a:solidFill>
              </a:rPr>
              <a:t>Exemplo de </a:t>
            </a:r>
            <a:r>
              <a:rPr lang="pt-BR" sz="3600" dirty="0"/>
              <a:t>piada que caiu mal</a:t>
            </a:r>
          </a:p>
          <a:p>
            <a:pPr algn="ctr"/>
            <a:endParaRPr lang="pt-BR" sz="4500" dirty="0">
              <a:solidFill>
                <a:prstClr val="black"/>
              </a:solidFill>
            </a:endParaRPr>
          </a:p>
        </p:txBody>
      </p:sp>
      <p:sp>
        <p:nvSpPr>
          <p:cNvPr id="6" name="CaixaDeTexto 5">
            <a:extLst>
              <a:ext uri="{FF2B5EF4-FFF2-40B4-BE49-F238E27FC236}">
                <a16:creationId xmlns:a16="http://schemas.microsoft.com/office/drawing/2014/main" id="{833482AD-2615-738A-1EE1-D10DA66AF5A8}"/>
              </a:ext>
            </a:extLst>
          </p:cNvPr>
          <p:cNvSpPr txBox="1"/>
          <p:nvPr/>
        </p:nvSpPr>
        <p:spPr>
          <a:xfrm>
            <a:off x="6701606" y="1708896"/>
            <a:ext cx="4756684" cy="4093428"/>
          </a:xfrm>
          <a:prstGeom prst="rect">
            <a:avLst/>
          </a:prstGeom>
          <a:noFill/>
          <a:ln>
            <a:solidFill>
              <a:schemeClr val="tx1"/>
            </a:solidFill>
          </a:ln>
        </p:spPr>
        <p:txBody>
          <a:bodyPr wrap="square">
            <a:spAutoFit/>
          </a:bodyPr>
          <a:lstStyle/>
          <a:p>
            <a:pPr algn="just"/>
            <a:r>
              <a:rPr lang="pt-BR" sz="2600" b="0" i="0" u="none" strike="noStrike" baseline="0" dirty="0"/>
              <a:t>• Use para comunicar de forma leve, </a:t>
            </a:r>
            <a:r>
              <a:rPr lang="pt-BR" sz="2600" b="1" i="0" u="none" strike="noStrike" baseline="0" dirty="0"/>
              <a:t>mas teste socialmente antes*;</a:t>
            </a:r>
          </a:p>
          <a:p>
            <a:pPr algn="just"/>
            <a:r>
              <a:rPr lang="pt-BR" sz="2600" b="0" i="0" u="none" strike="noStrike" baseline="0" dirty="0"/>
              <a:t>• </a:t>
            </a:r>
            <a:r>
              <a:rPr lang="pt-BR" sz="2600" b="1" i="0" u="none" strike="noStrike" baseline="0" dirty="0"/>
              <a:t>Leve em conta como um eleitor opositor pode ler aquilo</a:t>
            </a:r>
            <a:r>
              <a:rPr lang="pt-BR" sz="2600" b="0" i="0" u="none" strike="noStrike" baseline="0" dirty="0"/>
              <a:t>;</a:t>
            </a:r>
          </a:p>
          <a:p>
            <a:pPr algn="just"/>
            <a:r>
              <a:rPr lang="pt-BR" sz="2600" b="0" i="0" u="none" strike="noStrike" baseline="0" dirty="0"/>
              <a:t>• Cuidado para não ficar apenas no humor;</a:t>
            </a:r>
          </a:p>
          <a:p>
            <a:pPr algn="just"/>
            <a:r>
              <a:rPr lang="pt-BR" sz="2600" b="0" i="0" u="none" strike="noStrike" baseline="0" dirty="0"/>
              <a:t>• Cuidado com o tom: </a:t>
            </a:r>
            <a:r>
              <a:rPr lang="pt-BR" sz="2600" b="1" i="0" u="none" strike="noStrike" baseline="0" dirty="0"/>
              <a:t>o humor mal calibrado soará desrespeitoso</a:t>
            </a:r>
            <a:r>
              <a:rPr lang="pt-BR" sz="2600" b="0" i="0" u="none" strike="noStrike" baseline="0" dirty="0"/>
              <a:t>;</a:t>
            </a:r>
            <a:endParaRPr lang="pt-BR" sz="2600" dirty="0"/>
          </a:p>
        </p:txBody>
      </p:sp>
      <p:pic>
        <p:nvPicPr>
          <p:cNvPr id="8" name="Espaço Reservado para Conteúdo 7">
            <a:extLst>
              <a:ext uri="{FF2B5EF4-FFF2-40B4-BE49-F238E27FC236}">
                <a16:creationId xmlns:a16="http://schemas.microsoft.com/office/drawing/2014/main" id="{1811B46C-10D0-518A-F6DE-84BF4C863BC9}"/>
              </a:ext>
            </a:extLst>
          </p:cNvPr>
          <p:cNvPicPr>
            <a:picLocks noGrp="1" noChangeAspect="1"/>
          </p:cNvPicPr>
          <p:nvPr>
            <p:ph idx="1"/>
          </p:nvPr>
        </p:nvPicPr>
        <p:blipFill>
          <a:blip r:embed="rId3"/>
          <a:stretch>
            <a:fillRect/>
          </a:stretch>
        </p:blipFill>
        <p:spPr>
          <a:xfrm>
            <a:off x="733710" y="1708896"/>
            <a:ext cx="5362290" cy="3916803"/>
          </a:xfrm>
          <a:prstGeom prst="rect">
            <a:avLst/>
          </a:prstGeom>
        </p:spPr>
      </p:pic>
      <p:sp>
        <p:nvSpPr>
          <p:cNvPr id="2" name="CaixaDeTexto 1">
            <a:extLst>
              <a:ext uri="{FF2B5EF4-FFF2-40B4-BE49-F238E27FC236}">
                <a16:creationId xmlns:a16="http://schemas.microsoft.com/office/drawing/2014/main" id="{F4E91BE3-A8CA-1C53-2FFB-9D4C3BB67141}"/>
              </a:ext>
            </a:extLst>
          </p:cNvPr>
          <p:cNvSpPr txBox="1"/>
          <p:nvPr/>
        </p:nvSpPr>
        <p:spPr>
          <a:xfrm>
            <a:off x="933810" y="6166620"/>
            <a:ext cx="6094562" cy="646331"/>
          </a:xfrm>
          <a:prstGeom prst="rect">
            <a:avLst/>
          </a:prstGeom>
          <a:noFill/>
        </p:spPr>
        <p:txBody>
          <a:bodyPr wrap="square">
            <a:spAutoFit/>
          </a:bodyPr>
          <a:lstStyle/>
          <a:p>
            <a:r>
              <a:rPr lang="pt-BR" sz="1800" b="0" i="0" u="none" strike="noStrike" baseline="0" dirty="0">
                <a:latin typeface="CIDFont+F1"/>
              </a:rPr>
              <a:t>Fonte: Afonso Ferreira </a:t>
            </a:r>
            <a:r>
              <a:rPr lang="pt-BR" sz="1800" b="0" i="0" u="none" strike="noStrike" baseline="0" dirty="0" err="1">
                <a:latin typeface="CIDFont+F1"/>
              </a:rPr>
              <a:t>Verner</a:t>
            </a:r>
            <a:r>
              <a:rPr lang="pt-BR" sz="1800" b="0" i="0" u="none" strike="noStrike" baseline="0" dirty="0">
                <a:latin typeface="CIDFont+F1"/>
              </a:rPr>
              <a:t>. </a:t>
            </a:r>
            <a:r>
              <a:rPr lang="pt-BR" dirty="0"/>
              <a:t>Chefe do Departamento de Comunicação da Câmara Municipal de Ponta Grossa</a:t>
            </a:r>
          </a:p>
        </p:txBody>
      </p:sp>
    </p:spTree>
    <p:extLst>
      <p:ext uri="{BB962C8B-B14F-4D97-AF65-F5344CB8AC3E}">
        <p14:creationId xmlns:p14="http://schemas.microsoft.com/office/powerpoint/2010/main" val="39214668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a:extLst>
            <a:ext uri="{FF2B5EF4-FFF2-40B4-BE49-F238E27FC236}">
              <a16:creationId xmlns:a16="http://schemas.microsoft.com/office/drawing/2014/main" id="{4A42C628-8B76-409C-2ED0-0CDB7F42F772}"/>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A51A35BF-9128-E75F-CFA6-A6A165D2FC63}"/>
              </a:ext>
            </a:extLst>
          </p:cNvPr>
          <p:cNvSpPr>
            <a:spLocks noGrp="1"/>
          </p:cNvSpPr>
          <p:nvPr>
            <p:ph type="title"/>
          </p:nvPr>
        </p:nvSpPr>
        <p:spPr>
          <a:xfrm>
            <a:off x="1691070" y="2852305"/>
            <a:ext cx="8830642" cy="1059872"/>
          </a:xfrm>
        </p:spPr>
        <p:txBody>
          <a:bodyPr>
            <a:normAutofit/>
          </a:bodyPr>
          <a:lstStyle/>
          <a:p>
            <a:pPr algn="ctr"/>
            <a:r>
              <a:rPr lang="pt-BR" sz="4000" dirty="0"/>
              <a:t>Quais redes sociais o brasileiro mais usa?</a:t>
            </a:r>
          </a:p>
        </p:txBody>
      </p:sp>
    </p:spTree>
    <p:extLst>
      <p:ext uri="{BB962C8B-B14F-4D97-AF65-F5344CB8AC3E}">
        <p14:creationId xmlns:p14="http://schemas.microsoft.com/office/powerpoint/2010/main" val="1136218621"/>
      </p:ext>
    </p:extLst>
  </p:cSld>
  <p:clrMapOvr>
    <a:overrideClrMapping bg1="lt1" tx1="dk1" bg2="lt2" tx2="dk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a:extLst>
            <a:ext uri="{FF2B5EF4-FFF2-40B4-BE49-F238E27FC236}">
              <a16:creationId xmlns:a16="http://schemas.microsoft.com/office/drawing/2014/main" id="{11BE0E10-BE81-8C7D-20AE-CB1B88A79D8B}"/>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9679A266-0A87-6103-27B5-C24C7EFE31D8}"/>
              </a:ext>
            </a:extLst>
          </p:cNvPr>
          <p:cNvSpPr>
            <a:spLocks noGrp="1"/>
          </p:cNvSpPr>
          <p:nvPr>
            <p:ph type="title"/>
          </p:nvPr>
        </p:nvSpPr>
        <p:spPr>
          <a:xfrm>
            <a:off x="315768" y="2094172"/>
            <a:ext cx="5329844" cy="2045566"/>
          </a:xfrm>
        </p:spPr>
        <p:txBody>
          <a:bodyPr>
            <a:normAutofit/>
          </a:bodyPr>
          <a:lstStyle/>
          <a:p>
            <a:pPr algn="ctr"/>
            <a:r>
              <a:rPr lang="pt-BR" sz="3200" dirty="0"/>
              <a:t>Quais redes sociais o brasileiro mais usa?</a:t>
            </a:r>
            <a:endParaRPr lang="pt-BR" sz="3200" b="1" dirty="0"/>
          </a:p>
        </p:txBody>
      </p:sp>
      <p:pic>
        <p:nvPicPr>
          <p:cNvPr id="7" name="Espaço Reservado para Conteúdo 6">
            <a:extLst>
              <a:ext uri="{FF2B5EF4-FFF2-40B4-BE49-F238E27FC236}">
                <a16:creationId xmlns:a16="http://schemas.microsoft.com/office/drawing/2014/main" id="{AD479664-226B-9BC0-85A0-F85DB235A311}"/>
              </a:ext>
            </a:extLst>
          </p:cNvPr>
          <p:cNvPicPr>
            <a:picLocks noGrp="1" noChangeAspect="1"/>
          </p:cNvPicPr>
          <p:nvPr>
            <p:ph idx="1"/>
          </p:nvPr>
        </p:nvPicPr>
        <p:blipFill>
          <a:blip r:embed="rId4"/>
          <a:stretch>
            <a:fillRect/>
          </a:stretch>
        </p:blipFill>
        <p:spPr>
          <a:xfrm>
            <a:off x="6096000" y="811397"/>
            <a:ext cx="5780232" cy="6046603"/>
          </a:xfrm>
          <a:prstGeom prst="rect">
            <a:avLst/>
          </a:prstGeom>
        </p:spPr>
      </p:pic>
      <p:sp>
        <p:nvSpPr>
          <p:cNvPr id="3" name="CaixaDeTexto 2">
            <a:extLst>
              <a:ext uri="{FF2B5EF4-FFF2-40B4-BE49-F238E27FC236}">
                <a16:creationId xmlns:a16="http://schemas.microsoft.com/office/drawing/2014/main" id="{2EA0792E-49FD-D3A7-905E-5DAFA3A0F976}"/>
              </a:ext>
            </a:extLst>
          </p:cNvPr>
          <p:cNvSpPr txBox="1"/>
          <p:nvPr/>
        </p:nvSpPr>
        <p:spPr>
          <a:xfrm>
            <a:off x="62542" y="6211669"/>
            <a:ext cx="6094562" cy="646331"/>
          </a:xfrm>
          <a:prstGeom prst="rect">
            <a:avLst/>
          </a:prstGeom>
          <a:noFill/>
        </p:spPr>
        <p:txBody>
          <a:bodyPr wrap="square">
            <a:spAutoFit/>
          </a:bodyPr>
          <a:lstStyle/>
          <a:p>
            <a:r>
              <a:rPr lang="pt-BR" sz="1800" b="0" i="0" u="none" strike="noStrike" baseline="0" dirty="0">
                <a:latin typeface="CIDFont+F1"/>
              </a:rPr>
              <a:t>Fonte: Afonso Ferreira </a:t>
            </a:r>
            <a:r>
              <a:rPr lang="pt-BR" sz="1800" b="0" i="0" u="none" strike="noStrike" baseline="0" dirty="0" err="1">
                <a:latin typeface="CIDFont+F1"/>
              </a:rPr>
              <a:t>Verner</a:t>
            </a:r>
            <a:r>
              <a:rPr lang="pt-BR" sz="1800" b="0" i="0" u="none" strike="noStrike" baseline="0" dirty="0">
                <a:latin typeface="CIDFont+F1"/>
              </a:rPr>
              <a:t>. </a:t>
            </a:r>
            <a:r>
              <a:rPr lang="pt-BR" dirty="0"/>
              <a:t>Chefe do Departamento de Comunicação da Câmara Municipal de Ponta Grossa</a:t>
            </a:r>
          </a:p>
        </p:txBody>
      </p:sp>
    </p:spTree>
    <p:extLst>
      <p:ext uri="{BB962C8B-B14F-4D97-AF65-F5344CB8AC3E}">
        <p14:creationId xmlns:p14="http://schemas.microsoft.com/office/powerpoint/2010/main" val="2876546642"/>
      </p:ext>
    </p:extLst>
  </p:cSld>
  <p:clrMapOvr>
    <a:overrideClrMapping bg1="lt1" tx1="dk1" bg2="lt2" tx2="dk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a:extLst>
            <a:ext uri="{FF2B5EF4-FFF2-40B4-BE49-F238E27FC236}">
              <a16:creationId xmlns:a16="http://schemas.microsoft.com/office/drawing/2014/main" id="{5936732A-7849-A06A-DB73-5F65A37EC80B}"/>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A3057BD2-3F90-825F-C579-4E9AD27FFB20}"/>
              </a:ext>
            </a:extLst>
          </p:cNvPr>
          <p:cNvSpPr>
            <a:spLocks noGrp="1"/>
          </p:cNvSpPr>
          <p:nvPr>
            <p:ph type="title"/>
          </p:nvPr>
        </p:nvSpPr>
        <p:spPr>
          <a:xfrm>
            <a:off x="282517" y="2843845"/>
            <a:ext cx="5329844" cy="2045566"/>
          </a:xfrm>
        </p:spPr>
        <p:txBody>
          <a:bodyPr>
            <a:normAutofit/>
          </a:bodyPr>
          <a:lstStyle/>
          <a:p>
            <a:pPr algn="ctr"/>
            <a:r>
              <a:rPr lang="pt-BR" dirty="0"/>
              <a:t>Mas para que servem tais redes?</a:t>
            </a:r>
            <a:endParaRPr lang="pt-BR" sz="3200" b="1" dirty="0"/>
          </a:p>
        </p:txBody>
      </p:sp>
      <p:pic>
        <p:nvPicPr>
          <p:cNvPr id="11" name="Imagem 10">
            <a:extLst>
              <a:ext uri="{FF2B5EF4-FFF2-40B4-BE49-F238E27FC236}">
                <a16:creationId xmlns:a16="http://schemas.microsoft.com/office/drawing/2014/main" id="{31EA99B5-9BB3-7DDF-3EA4-B34FEFF2DC74}"/>
              </a:ext>
            </a:extLst>
          </p:cNvPr>
          <p:cNvPicPr>
            <a:picLocks noChangeAspect="1"/>
          </p:cNvPicPr>
          <p:nvPr/>
        </p:nvPicPr>
        <p:blipFill>
          <a:blip r:embed="rId4"/>
          <a:stretch>
            <a:fillRect/>
          </a:stretch>
        </p:blipFill>
        <p:spPr>
          <a:xfrm>
            <a:off x="6096000" y="2709179"/>
            <a:ext cx="4810796" cy="2314898"/>
          </a:xfrm>
          <a:prstGeom prst="rect">
            <a:avLst/>
          </a:prstGeom>
        </p:spPr>
      </p:pic>
      <p:sp>
        <p:nvSpPr>
          <p:cNvPr id="3" name="CaixaDeTexto 2">
            <a:extLst>
              <a:ext uri="{FF2B5EF4-FFF2-40B4-BE49-F238E27FC236}">
                <a16:creationId xmlns:a16="http://schemas.microsoft.com/office/drawing/2014/main" id="{E4F29F54-6959-B632-0936-7FEE4B22420C}"/>
              </a:ext>
            </a:extLst>
          </p:cNvPr>
          <p:cNvSpPr txBox="1"/>
          <p:nvPr/>
        </p:nvSpPr>
        <p:spPr>
          <a:xfrm>
            <a:off x="131554" y="6211669"/>
            <a:ext cx="6094562" cy="646331"/>
          </a:xfrm>
          <a:prstGeom prst="rect">
            <a:avLst/>
          </a:prstGeom>
          <a:noFill/>
        </p:spPr>
        <p:txBody>
          <a:bodyPr wrap="square">
            <a:spAutoFit/>
          </a:bodyPr>
          <a:lstStyle/>
          <a:p>
            <a:r>
              <a:rPr lang="pt-BR" sz="1800" b="0" i="0" u="none" strike="noStrike" baseline="0" dirty="0">
                <a:latin typeface="CIDFont+F1"/>
              </a:rPr>
              <a:t>Fonte: Afonso Ferreira </a:t>
            </a:r>
            <a:r>
              <a:rPr lang="pt-BR" sz="1800" b="0" i="0" u="none" strike="noStrike" baseline="0" dirty="0" err="1">
                <a:latin typeface="CIDFont+F1"/>
              </a:rPr>
              <a:t>Verner</a:t>
            </a:r>
            <a:r>
              <a:rPr lang="pt-BR" sz="1800" b="0" i="0" u="none" strike="noStrike" baseline="0" dirty="0">
                <a:latin typeface="CIDFont+F1"/>
              </a:rPr>
              <a:t>. </a:t>
            </a:r>
            <a:r>
              <a:rPr lang="pt-BR" dirty="0"/>
              <a:t>Chefe do Departamento de Comunicação da Câmara Municipal de Ponta Grossa</a:t>
            </a:r>
          </a:p>
        </p:txBody>
      </p:sp>
    </p:spTree>
    <p:extLst>
      <p:ext uri="{BB962C8B-B14F-4D97-AF65-F5344CB8AC3E}">
        <p14:creationId xmlns:p14="http://schemas.microsoft.com/office/powerpoint/2010/main" val="2953773005"/>
      </p:ext>
    </p:extLst>
  </p:cSld>
  <p:clrMapOvr>
    <a:overrideClrMapping bg1="lt1" tx1="dk1" bg2="lt2" tx2="dk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a:extLst>
            <a:ext uri="{FF2B5EF4-FFF2-40B4-BE49-F238E27FC236}">
              <a16:creationId xmlns:a16="http://schemas.microsoft.com/office/drawing/2014/main" id="{BE0B0829-FAFE-8117-D7E6-3FC4EAFBACFE}"/>
            </a:ext>
          </a:extLst>
        </p:cNvPr>
        <p:cNvGrpSpPr/>
        <p:nvPr/>
      </p:nvGrpSpPr>
      <p:grpSpPr>
        <a:xfrm>
          <a:off x="0" y="0"/>
          <a:ext cx="0" cy="0"/>
          <a:chOff x="0" y="0"/>
          <a:chExt cx="0" cy="0"/>
        </a:xfrm>
      </p:grpSpPr>
      <p:pic>
        <p:nvPicPr>
          <p:cNvPr id="4" name="Imagem 3">
            <a:extLst>
              <a:ext uri="{FF2B5EF4-FFF2-40B4-BE49-F238E27FC236}">
                <a16:creationId xmlns:a16="http://schemas.microsoft.com/office/drawing/2014/main" id="{67680C91-6A44-DC64-7645-0884DF85DF5D}"/>
              </a:ext>
            </a:extLst>
          </p:cNvPr>
          <p:cNvPicPr>
            <a:picLocks noChangeAspect="1"/>
          </p:cNvPicPr>
          <p:nvPr/>
        </p:nvPicPr>
        <p:blipFill>
          <a:blip r:embed="rId4"/>
          <a:stretch>
            <a:fillRect/>
          </a:stretch>
        </p:blipFill>
        <p:spPr>
          <a:xfrm>
            <a:off x="6566897" y="1403221"/>
            <a:ext cx="4941958" cy="4921134"/>
          </a:xfrm>
          <a:prstGeom prst="rect">
            <a:avLst/>
          </a:prstGeom>
        </p:spPr>
      </p:pic>
      <p:sp>
        <p:nvSpPr>
          <p:cNvPr id="6" name="CaixaDeTexto 5">
            <a:extLst>
              <a:ext uri="{FF2B5EF4-FFF2-40B4-BE49-F238E27FC236}">
                <a16:creationId xmlns:a16="http://schemas.microsoft.com/office/drawing/2014/main" id="{8E4F9FB8-BC36-B5AC-EEBE-11BC04F017F1}"/>
              </a:ext>
            </a:extLst>
          </p:cNvPr>
          <p:cNvSpPr txBox="1"/>
          <p:nvPr/>
        </p:nvSpPr>
        <p:spPr>
          <a:xfrm>
            <a:off x="683145" y="944767"/>
            <a:ext cx="5412856" cy="584775"/>
          </a:xfrm>
          <a:prstGeom prst="rect">
            <a:avLst/>
          </a:prstGeom>
          <a:noFill/>
        </p:spPr>
        <p:txBody>
          <a:bodyPr wrap="square">
            <a:spAutoFit/>
          </a:bodyPr>
          <a:lstStyle/>
          <a:p>
            <a:pPr algn="ctr"/>
            <a:r>
              <a:rPr lang="pt-BR" sz="3200" b="0" i="0" u="none" strike="noStrike" baseline="0" dirty="0">
                <a:latin typeface="+mj-lt"/>
              </a:rPr>
              <a:t>Facebook: para que serve?</a:t>
            </a:r>
            <a:endParaRPr lang="pt-BR" sz="3200" dirty="0">
              <a:latin typeface="+mj-lt"/>
            </a:endParaRPr>
          </a:p>
        </p:txBody>
      </p:sp>
      <p:sp>
        <p:nvSpPr>
          <p:cNvPr id="8" name="CaixaDeTexto 7">
            <a:extLst>
              <a:ext uri="{FF2B5EF4-FFF2-40B4-BE49-F238E27FC236}">
                <a16:creationId xmlns:a16="http://schemas.microsoft.com/office/drawing/2014/main" id="{5D7958C7-77B0-BC5C-3650-E53D3CC58A39}"/>
              </a:ext>
            </a:extLst>
          </p:cNvPr>
          <p:cNvSpPr txBox="1"/>
          <p:nvPr/>
        </p:nvSpPr>
        <p:spPr>
          <a:xfrm>
            <a:off x="473669" y="1819805"/>
            <a:ext cx="6093228" cy="4093428"/>
          </a:xfrm>
          <a:prstGeom prst="rect">
            <a:avLst/>
          </a:prstGeom>
          <a:noFill/>
        </p:spPr>
        <p:txBody>
          <a:bodyPr wrap="square">
            <a:spAutoFit/>
          </a:bodyPr>
          <a:lstStyle/>
          <a:p>
            <a:pPr marL="342900" indent="-342900" algn="just">
              <a:buFont typeface="Wingdings" panose="05000000000000000000" pitchFamily="2" charset="2"/>
              <a:buChar char="ü"/>
            </a:pPr>
            <a:r>
              <a:rPr lang="pt-BR" sz="2600" dirty="0"/>
              <a:t>Adultos com 35 +;</a:t>
            </a:r>
          </a:p>
          <a:p>
            <a:pPr marL="342900" indent="-342900" algn="just">
              <a:buFont typeface="Wingdings" panose="05000000000000000000" pitchFamily="2" charset="2"/>
              <a:buChar char="ü"/>
            </a:pPr>
            <a:r>
              <a:rPr lang="pt-BR" sz="2600" dirty="0"/>
              <a:t>A primeira rede impacta por desinformação no Brasil;</a:t>
            </a:r>
          </a:p>
          <a:p>
            <a:pPr marL="342900" indent="-342900" algn="just">
              <a:buFont typeface="Wingdings" panose="05000000000000000000" pitchFamily="2" charset="2"/>
              <a:buChar char="ü"/>
            </a:pPr>
            <a:r>
              <a:rPr lang="pt-BR" sz="2600" dirty="0"/>
              <a:t>Boa para criar ‘estoques’ de fotos e vídeos;</a:t>
            </a:r>
          </a:p>
          <a:p>
            <a:pPr marL="342900" indent="-342900" algn="just">
              <a:buFont typeface="Wingdings" panose="05000000000000000000" pitchFamily="2" charset="2"/>
              <a:buChar char="ü"/>
            </a:pPr>
            <a:r>
              <a:rPr lang="pt-BR" sz="2600" dirty="0"/>
              <a:t>Boa para manter diálogo;</a:t>
            </a:r>
          </a:p>
          <a:p>
            <a:pPr marL="342900" indent="-342900" algn="just">
              <a:buFont typeface="Wingdings" panose="05000000000000000000" pitchFamily="2" charset="2"/>
              <a:buChar char="ü"/>
            </a:pPr>
            <a:r>
              <a:rPr lang="pt-BR" sz="2600" dirty="0"/>
              <a:t>Público com menos letramento tecnológico;</a:t>
            </a:r>
          </a:p>
          <a:p>
            <a:pPr marL="342900" indent="-342900" algn="just">
              <a:buFont typeface="Wingdings" panose="05000000000000000000" pitchFamily="2" charset="2"/>
              <a:buChar char="ü"/>
            </a:pPr>
            <a:r>
              <a:rPr lang="pt-BR" sz="2600" dirty="0"/>
              <a:t>Permite (mas nem sempre estimula) o uso de links externos;</a:t>
            </a:r>
          </a:p>
        </p:txBody>
      </p:sp>
      <p:sp>
        <p:nvSpPr>
          <p:cNvPr id="2" name="CaixaDeTexto 1">
            <a:extLst>
              <a:ext uri="{FF2B5EF4-FFF2-40B4-BE49-F238E27FC236}">
                <a16:creationId xmlns:a16="http://schemas.microsoft.com/office/drawing/2014/main" id="{2F2C5472-D443-CBE1-9E19-C17623AA3773}"/>
              </a:ext>
            </a:extLst>
          </p:cNvPr>
          <p:cNvSpPr txBox="1"/>
          <p:nvPr/>
        </p:nvSpPr>
        <p:spPr>
          <a:xfrm>
            <a:off x="1438" y="6203496"/>
            <a:ext cx="6094562" cy="646331"/>
          </a:xfrm>
          <a:prstGeom prst="rect">
            <a:avLst/>
          </a:prstGeom>
          <a:noFill/>
        </p:spPr>
        <p:txBody>
          <a:bodyPr wrap="square">
            <a:spAutoFit/>
          </a:bodyPr>
          <a:lstStyle/>
          <a:p>
            <a:r>
              <a:rPr lang="pt-BR" sz="1800" b="0" i="0" u="none" strike="noStrike" baseline="0" dirty="0">
                <a:latin typeface="CIDFont+F1"/>
              </a:rPr>
              <a:t>Fonte: Afonso Ferreira </a:t>
            </a:r>
            <a:r>
              <a:rPr lang="pt-BR" sz="1800" b="0" i="0" u="none" strike="noStrike" baseline="0" dirty="0" err="1">
                <a:latin typeface="CIDFont+F1"/>
              </a:rPr>
              <a:t>Verner</a:t>
            </a:r>
            <a:r>
              <a:rPr lang="pt-BR" sz="1800" b="0" i="0" u="none" strike="noStrike" baseline="0" dirty="0">
                <a:latin typeface="CIDFont+F1"/>
              </a:rPr>
              <a:t>. </a:t>
            </a:r>
            <a:r>
              <a:rPr lang="pt-BR" dirty="0"/>
              <a:t>Chefe do Departamento de Comunicação da Câmara Municipal de Ponta Grossa</a:t>
            </a:r>
          </a:p>
        </p:txBody>
      </p:sp>
    </p:spTree>
    <p:extLst>
      <p:ext uri="{BB962C8B-B14F-4D97-AF65-F5344CB8AC3E}">
        <p14:creationId xmlns:p14="http://schemas.microsoft.com/office/powerpoint/2010/main" val="1019265632"/>
      </p:ext>
    </p:extLst>
  </p:cSld>
  <p:clrMapOvr>
    <a:overrideClrMapping bg1="lt1" tx1="dk1" bg2="lt2" tx2="dk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a:extLst>
            <a:ext uri="{FF2B5EF4-FFF2-40B4-BE49-F238E27FC236}">
              <a16:creationId xmlns:a16="http://schemas.microsoft.com/office/drawing/2014/main" id="{2F3D45DF-9D04-0747-3FA1-9093743D8E2E}"/>
            </a:ext>
          </a:extLst>
        </p:cNvPr>
        <p:cNvGrpSpPr/>
        <p:nvPr/>
      </p:nvGrpSpPr>
      <p:grpSpPr>
        <a:xfrm>
          <a:off x="0" y="0"/>
          <a:ext cx="0" cy="0"/>
          <a:chOff x="0" y="0"/>
          <a:chExt cx="0" cy="0"/>
        </a:xfrm>
      </p:grpSpPr>
      <p:sp>
        <p:nvSpPr>
          <p:cNvPr id="6" name="CaixaDeTexto 5">
            <a:extLst>
              <a:ext uri="{FF2B5EF4-FFF2-40B4-BE49-F238E27FC236}">
                <a16:creationId xmlns:a16="http://schemas.microsoft.com/office/drawing/2014/main" id="{58BB445D-7EBA-C8BF-D035-4E8716E18E1C}"/>
              </a:ext>
            </a:extLst>
          </p:cNvPr>
          <p:cNvSpPr txBox="1"/>
          <p:nvPr/>
        </p:nvSpPr>
        <p:spPr>
          <a:xfrm>
            <a:off x="1166785" y="1305479"/>
            <a:ext cx="5412856" cy="584775"/>
          </a:xfrm>
          <a:prstGeom prst="rect">
            <a:avLst/>
          </a:prstGeom>
          <a:noFill/>
        </p:spPr>
        <p:txBody>
          <a:bodyPr wrap="square">
            <a:spAutoFit/>
          </a:bodyPr>
          <a:lstStyle/>
          <a:p>
            <a:pPr algn="ctr"/>
            <a:r>
              <a:rPr lang="pt-BR" sz="3200" b="0" i="0" u="none" strike="noStrike" baseline="0" dirty="0">
                <a:latin typeface="+mj-lt"/>
              </a:rPr>
              <a:t>Instagram: para que serve?</a:t>
            </a:r>
            <a:endParaRPr lang="pt-BR" sz="3200" dirty="0">
              <a:latin typeface="+mj-lt"/>
            </a:endParaRPr>
          </a:p>
        </p:txBody>
      </p:sp>
      <p:sp>
        <p:nvSpPr>
          <p:cNvPr id="8" name="CaixaDeTexto 7">
            <a:extLst>
              <a:ext uri="{FF2B5EF4-FFF2-40B4-BE49-F238E27FC236}">
                <a16:creationId xmlns:a16="http://schemas.microsoft.com/office/drawing/2014/main" id="{DB060FE5-C996-6CB5-686E-B56E5F671DD7}"/>
              </a:ext>
            </a:extLst>
          </p:cNvPr>
          <p:cNvSpPr txBox="1"/>
          <p:nvPr/>
        </p:nvSpPr>
        <p:spPr>
          <a:xfrm>
            <a:off x="486413" y="2136201"/>
            <a:ext cx="6093228" cy="3970318"/>
          </a:xfrm>
          <a:prstGeom prst="rect">
            <a:avLst/>
          </a:prstGeom>
          <a:noFill/>
        </p:spPr>
        <p:txBody>
          <a:bodyPr wrap="square">
            <a:spAutoFit/>
          </a:bodyPr>
          <a:lstStyle/>
          <a:p>
            <a:pPr marL="342900" indent="-342900" algn="just">
              <a:buFont typeface="Wingdings" panose="05000000000000000000" pitchFamily="2" charset="2"/>
              <a:buChar char="ü"/>
            </a:pPr>
            <a:r>
              <a:rPr lang="pt-BR" sz="2800" dirty="0"/>
              <a:t>Jovens adultos de 18 a 35 anos</a:t>
            </a:r>
          </a:p>
          <a:p>
            <a:pPr marL="342900" indent="-342900" algn="just">
              <a:buFont typeface="Wingdings" panose="05000000000000000000" pitchFamily="2" charset="2"/>
              <a:buChar char="ü"/>
            </a:pPr>
            <a:r>
              <a:rPr lang="pt-BR" sz="2800" dirty="0"/>
              <a:t>Nasceu como uma rede de fotos e se transformou</a:t>
            </a:r>
          </a:p>
          <a:p>
            <a:pPr marL="342900" indent="-342900" algn="just">
              <a:buFont typeface="Wingdings" panose="05000000000000000000" pitchFamily="2" charset="2"/>
              <a:buChar char="ü"/>
            </a:pPr>
            <a:r>
              <a:rPr lang="pt-BR" sz="2800" dirty="0"/>
              <a:t>Tem concentrado parte relevante da disputa por atenção</a:t>
            </a:r>
          </a:p>
          <a:p>
            <a:pPr marL="342900" indent="-342900" algn="just">
              <a:buFont typeface="Wingdings" panose="05000000000000000000" pitchFamily="2" charset="2"/>
              <a:buChar char="ü"/>
            </a:pPr>
            <a:r>
              <a:rPr lang="pt-BR" sz="2800" dirty="0"/>
              <a:t>Limita conteúdos com link externo (apenas nos stories)</a:t>
            </a:r>
          </a:p>
          <a:p>
            <a:pPr marL="342900" indent="-342900" algn="just">
              <a:buFont typeface="Wingdings" panose="05000000000000000000" pitchFamily="2" charset="2"/>
              <a:buChar char="ü"/>
            </a:pPr>
            <a:r>
              <a:rPr lang="pt-BR" sz="2800" dirty="0"/>
              <a:t>Mescla de conteúdos de foto, vídeo e artes (cards)</a:t>
            </a:r>
          </a:p>
        </p:txBody>
      </p:sp>
      <p:pic>
        <p:nvPicPr>
          <p:cNvPr id="7" name="Imagem 6">
            <a:extLst>
              <a:ext uri="{FF2B5EF4-FFF2-40B4-BE49-F238E27FC236}">
                <a16:creationId xmlns:a16="http://schemas.microsoft.com/office/drawing/2014/main" id="{87C7CCC7-E968-E3DF-531B-54F72B32F487}"/>
              </a:ext>
            </a:extLst>
          </p:cNvPr>
          <p:cNvPicPr>
            <a:picLocks noChangeAspect="1"/>
          </p:cNvPicPr>
          <p:nvPr/>
        </p:nvPicPr>
        <p:blipFill>
          <a:blip r:embed="rId4"/>
          <a:stretch>
            <a:fillRect/>
          </a:stretch>
        </p:blipFill>
        <p:spPr>
          <a:xfrm>
            <a:off x="7680961" y="1907983"/>
            <a:ext cx="3693132" cy="3644538"/>
          </a:xfrm>
          <a:prstGeom prst="rect">
            <a:avLst/>
          </a:prstGeom>
        </p:spPr>
      </p:pic>
      <p:sp>
        <p:nvSpPr>
          <p:cNvPr id="2" name="CaixaDeTexto 1">
            <a:extLst>
              <a:ext uri="{FF2B5EF4-FFF2-40B4-BE49-F238E27FC236}">
                <a16:creationId xmlns:a16="http://schemas.microsoft.com/office/drawing/2014/main" id="{69E41378-4FF7-EA8B-E705-9EDA70494FF4}"/>
              </a:ext>
            </a:extLst>
          </p:cNvPr>
          <p:cNvSpPr txBox="1"/>
          <p:nvPr/>
        </p:nvSpPr>
        <p:spPr>
          <a:xfrm>
            <a:off x="38163" y="6176180"/>
            <a:ext cx="6094562" cy="646331"/>
          </a:xfrm>
          <a:prstGeom prst="rect">
            <a:avLst/>
          </a:prstGeom>
          <a:noFill/>
        </p:spPr>
        <p:txBody>
          <a:bodyPr wrap="square">
            <a:spAutoFit/>
          </a:bodyPr>
          <a:lstStyle/>
          <a:p>
            <a:r>
              <a:rPr lang="pt-BR" sz="1800" b="0" i="0" u="none" strike="noStrike" baseline="0" dirty="0">
                <a:latin typeface="CIDFont+F1"/>
              </a:rPr>
              <a:t>Fonte: Afonso Ferreira </a:t>
            </a:r>
            <a:r>
              <a:rPr lang="pt-BR" sz="1800" b="0" i="0" u="none" strike="noStrike" baseline="0" dirty="0" err="1">
                <a:latin typeface="CIDFont+F1"/>
              </a:rPr>
              <a:t>Verner</a:t>
            </a:r>
            <a:r>
              <a:rPr lang="pt-BR" sz="1800" b="0" i="0" u="none" strike="noStrike" baseline="0" dirty="0">
                <a:latin typeface="CIDFont+F1"/>
              </a:rPr>
              <a:t>. </a:t>
            </a:r>
            <a:r>
              <a:rPr lang="pt-BR" dirty="0"/>
              <a:t>Chefe do Departamento de Comunicação da Câmara Municipal de Ponta Grossa</a:t>
            </a:r>
          </a:p>
        </p:txBody>
      </p:sp>
    </p:spTree>
    <p:extLst>
      <p:ext uri="{BB962C8B-B14F-4D97-AF65-F5344CB8AC3E}">
        <p14:creationId xmlns:p14="http://schemas.microsoft.com/office/powerpoint/2010/main" val="1796115589"/>
      </p:ext>
    </p:extLst>
  </p:cSld>
  <p:clrMapOvr>
    <a:overrideClrMapping bg1="lt1" tx1="dk1" bg2="lt2" tx2="dk2" accent1="accent1" accent2="accent2" accent3="accent3" accent4="accent4" accent5="accent5" accent6="accent6" hlink="hlink" folHlink="folHlink"/>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a:extLst>
            <a:ext uri="{FF2B5EF4-FFF2-40B4-BE49-F238E27FC236}">
              <a16:creationId xmlns:a16="http://schemas.microsoft.com/office/drawing/2014/main" id="{A5AD152C-D80F-120F-2825-B0DB1C5E39CB}"/>
            </a:ext>
          </a:extLst>
        </p:cNvPr>
        <p:cNvGrpSpPr/>
        <p:nvPr/>
      </p:nvGrpSpPr>
      <p:grpSpPr>
        <a:xfrm>
          <a:off x="0" y="0"/>
          <a:ext cx="0" cy="0"/>
          <a:chOff x="0" y="0"/>
          <a:chExt cx="0" cy="0"/>
        </a:xfrm>
      </p:grpSpPr>
      <p:sp>
        <p:nvSpPr>
          <p:cNvPr id="6" name="CaixaDeTexto 5">
            <a:extLst>
              <a:ext uri="{FF2B5EF4-FFF2-40B4-BE49-F238E27FC236}">
                <a16:creationId xmlns:a16="http://schemas.microsoft.com/office/drawing/2014/main" id="{5B617A54-47C7-5FD6-FDD3-1EDDB2BD637D}"/>
              </a:ext>
            </a:extLst>
          </p:cNvPr>
          <p:cNvSpPr txBox="1"/>
          <p:nvPr/>
        </p:nvSpPr>
        <p:spPr>
          <a:xfrm>
            <a:off x="1166785" y="1305479"/>
            <a:ext cx="5412856" cy="584775"/>
          </a:xfrm>
          <a:prstGeom prst="rect">
            <a:avLst/>
          </a:prstGeom>
          <a:noFill/>
        </p:spPr>
        <p:txBody>
          <a:bodyPr wrap="square">
            <a:spAutoFit/>
          </a:bodyPr>
          <a:lstStyle/>
          <a:p>
            <a:pPr algn="ctr"/>
            <a:r>
              <a:rPr lang="pt-BR" sz="3200" b="0" i="0" u="none" strike="noStrike" baseline="0" dirty="0">
                <a:latin typeface="+mj-lt"/>
              </a:rPr>
              <a:t>Twitter (X): para que serve?</a:t>
            </a:r>
            <a:endParaRPr lang="pt-BR" sz="3200" dirty="0">
              <a:latin typeface="+mj-lt"/>
            </a:endParaRPr>
          </a:p>
        </p:txBody>
      </p:sp>
      <p:sp>
        <p:nvSpPr>
          <p:cNvPr id="8" name="CaixaDeTexto 7">
            <a:extLst>
              <a:ext uri="{FF2B5EF4-FFF2-40B4-BE49-F238E27FC236}">
                <a16:creationId xmlns:a16="http://schemas.microsoft.com/office/drawing/2014/main" id="{1787102A-E255-F27D-987E-4B384F66EB28}"/>
              </a:ext>
            </a:extLst>
          </p:cNvPr>
          <p:cNvSpPr txBox="1"/>
          <p:nvPr/>
        </p:nvSpPr>
        <p:spPr>
          <a:xfrm>
            <a:off x="486413" y="2136201"/>
            <a:ext cx="6093228" cy="2862322"/>
          </a:xfrm>
          <a:prstGeom prst="rect">
            <a:avLst/>
          </a:prstGeom>
          <a:noFill/>
        </p:spPr>
        <p:txBody>
          <a:bodyPr wrap="square">
            <a:spAutoFit/>
          </a:bodyPr>
          <a:lstStyle/>
          <a:p>
            <a:pPr marL="342900" indent="-342900" algn="just">
              <a:buFont typeface="Wingdings" panose="05000000000000000000" pitchFamily="2" charset="2"/>
              <a:buChar char="ü"/>
            </a:pPr>
            <a:r>
              <a:rPr lang="pt-BR" sz="3000" dirty="0"/>
              <a:t>Rede de opinião (texto)</a:t>
            </a:r>
          </a:p>
          <a:p>
            <a:pPr marL="342900" indent="-342900" algn="just">
              <a:buFont typeface="Wingdings" panose="05000000000000000000" pitchFamily="2" charset="2"/>
              <a:buChar char="ü"/>
            </a:pPr>
            <a:r>
              <a:rPr lang="pt-BR" sz="3000" dirty="0"/>
              <a:t>Já foi bem mais relevante no Brasil</a:t>
            </a:r>
          </a:p>
          <a:p>
            <a:pPr marL="342900" indent="-342900" algn="just">
              <a:buFont typeface="Wingdings" panose="05000000000000000000" pitchFamily="2" charset="2"/>
              <a:buChar char="ü"/>
            </a:pPr>
            <a:r>
              <a:rPr lang="pt-BR" sz="3000" dirty="0"/>
              <a:t>Costuma reunir jornalistas e políticos</a:t>
            </a:r>
          </a:p>
          <a:p>
            <a:pPr marL="342900" indent="-342900" algn="just">
              <a:buFont typeface="Wingdings" panose="05000000000000000000" pitchFamily="2" charset="2"/>
              <a:buChar char="ü"/>
            </a:pPr>
            <a:r>
              <a:rPr lang="pt-BR" sz="3000" dirty="0"/>
              <a:t>Troca de informações diretas entre representantes x eleitores;</a:t>
            </a:r>
          </a:p>
        </p:txBody>
      </p:sp>
      <p:pic>
        <p:nvPicPr>
          <p:cNvPr id="3" name="Imagem 2">
            <a:extLst>
              <a:ext uri="{FF2B5EF4-FFF2-40B4-BE49-F238E27FC236}">
                <a16:creationId xmlns:a16="http://schemas.microsoft.com/office/drawing/2014/main" id="{FC2DA2B6-4C29-737F-505C-E39695EAFDA4}"/>
              </a:ext>
            </a:extLst>
          </p:cNvPr>
          <p:cNvPicPr>
            <a:picLocks noChangeAspect="1"/>
          </p:cNvPicPr>
          <p:nvPr/>
        </p:nvPicPr>
        <p:blipFill>
          <a:blip r:embed="rId4"/>
          <a:stretch>
            <a:fillRect/>
          </a:stretch>
        </p:blipFill>
        <p:spPr>
          <a:xfrm>
            <a:off x="6060141" y="3415553"/>
            <a:ext cx="71718" cy="26894"/>
          </a:xfrm>
          <a:prstGeom prst="rect">
            <a:avLst/>
          </a:prstGeom>
        </p:spPr>
      </p:pic>
      <p:pic>
        <p:nvPicPr>
          <p:cNvPr id="10" name="Imagem 9">
            <a:extLst>
              <a:ext uri="{FF2B5EF4-FFF2-40B4-BE49-F238E27FC236}">
                <a16:creationId xmlns:a16="http://schemas.microsoft.com/office/drawing/2014/main" id="{B37E07BF-DFA0-15B4-44ED-1372173F1A02}"/>
              </a:ext>
            </a:extLst>
          </p:cNvPr>
          <p:cNvPicPr>
            <a:picLocks noChangeAspect="1"/>
          </p:cNvPicPr>
          <p:nvPr/>
        </p:nvPicPr>
        <p:blipFill>
          <a:blip r:embed="rId5"/>
          <a:stretch>
            <a:fillRect/>
          </a:stretch>
        </p:blipFill>
        <p:spPr>
          <a:xfrm>
            <a:off x="8101055" y="1980716"/>
            <a:ext cx="3105583" cy="3181794"/>
          </a:xfrm>
          <a:prstGeom prst="rect">
            <a:avLst/>
          </a:prstGeom>
        </p:spPr>
      </p:pic>
      <p:sp>
        <p:nvSpPr>
          <p:cNvPr id="2" name="CaixaDeTexto 1">
            <a:extLst>
              <a:ext uri="{FF2B5EF4-FFF2-40B4-BE49-F238E27FC236}">
                <a16:creationId xmlns:a16="http://schemas.microsoft.com/office/drawing/2014/main" id="{124A2575-2561-896C-0FF5-291542FA5C8A}"/>
              </a:ext>
            </a:extLst>
          </p:cNvPr>
          <p:cNvSpPr txBox="1"/>
          <p:nvPr/>
        </p:nvSpPr>
        <p:spPr>
          <a:xfrm>
            <a:off x="37297" y="6211669"/>
            <a:ext cx="6094562" cy="646331"/>
          </a:xfrm>
          <a:prstGeom prst="rect">
            <a:avLst/>
          </a:prstGeom>
          <a:noFill/>
        </p:spPr>
        <p:txBody>
          <a:bodyPr wrap="square">
            <a:spAutoFit/>
          </a:bodyPr>
          <a:lstStyle/>
          <a:p>
            <a:r>
              <a:rPr lang="pt-BR" sz="1800" b="0" i="0" u="none" strike="noStrike" baseline="0" dirty="0">
                <a:latin typeface="CIDFont+F1"/>
              </a:rPr>
              <a:t>Fonte: Afonso Ferreira </a:t>
            </a:r>
            <a:r>
              <a:rPr lang="pt-BR" sz="1800" b="0" i="0" u="none" strike="noStrike" baseline="0" dirty="0" err="1">
                <a:latin typeface="CIDFont+F1"/>
              </a:rPr>
              <a:t>Verner</a:t>
            </a:r>
            <a:r>
              <a:rPr lang="pt-BR" sz="1800" b="0" i="0" u="none" strike="noStrike" baseline="0" dirty="0">
                <a:latin typeface="CIDFont+F1"/>
              </a:rPr>
              <a:t>. </a:t>
            </a:r>
            <a:r>
              <a:rPr lang="pt-BR" dirty="0"/>
              <a:t>Chefe do Departamento de Comunicação da Câmara Municipal de Ponta Grossa</a:t>
            </a:r>
          </a:p>
        </p:txBody>
      </p:sp>
    </p:spTree>
    <p:extLst>
      <p:ext uri="{BB962C8B-B14F-4D97-AF65-F5344CB8AC3E}">
        <p14:creationId xmlns:p14="http://schemas.microsoft.com/office/powerpoint/2010/main" val="1822407839"/>
      </p:ext>
    </p:extLst>
  </p:cSld>
  <p:clrMapOvr>
    <a:overrideClrMapping bg1="lt1" tx1="dk1" bg2="lt2" tx2="dk2" accent1="accent1" accent2="accent2" accent3="accent3" accent4="accent4" accent5="accent5" accent6="accent6" hlink="hlink" folHlink="folHlink"/>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a:extLst>
            <a:ext uri="{FF2B5EF4-FFF2-40B4-BE49-F238E27FC236}">
              <a16:creationId xmlns:a16="http://schemas.microsoft.com/office/drawing/2014/main" id="{9E18141C-DC22-13E5-98D0-0A22765DF5EE}"/>
            </a:ext>
          </a:extLst>
        </p:cNvPr>
        <p:cNvGrpSpPr/>
        <p:nvPr/>
      </p:nvGrpSpPr>
      <p:grpSpPr>
        <a:xfrm>
          <a:off x="0" y="0"/>
          <a:ext cx="0" cy="0"/>
          <a:chOff x="0" y="0"/>
          <a:chExt cx="0" cy="0"/>
        </a:xfrm>
      </p:grpSpPr>
      <p:sp>
        <p:nvSpPr>
          <p:cNvPr id="6" name="CaixaDeTexto 5">
            <a:extLst>
              <a:ext uri="{FF2B5EF4-FFF2-40B4-BE49-F238E27FC236}">
                <a16:creationId xmlns:a16="http://schemas.microsoft.com/office/drawing/2014/main" id="{66F43B81-3D55-541B-EC3F-D4C1196E5B73}"/>
              </a:ext>
            </a:extLst>
          </p:cNvPr>
          <p:cNvSpPr txBox="1"/>
          <p:nvPr/>
        </p:nvSpPr>
        <p:spPr>
          <a:xfrm>
            <a:off x="1166785" y="1305479"/>
            <a:ext cx="5412856" cy="584775"/>
          </a:xfrm>
          <a:prstGeom prst="rect">
            <a:avLst/>
          </a:prstGeom>
          <a:noFill/>
        </p:spPr>
        <p:txBody>
          <a:bodyPr wrap="square">
            <a:spAutoFit/>
          </a:bodyPr>
          <a:lstStyle/>
          <a:p>
            <a:pPr algn="ctr"/>
            <a:r>
              <a:rPr lang="pt-BR" sz="3200" b="0" i="0" u="none" strike="noStrike" baseline="0" dirty="0" err="1">
                <a:latin typeface="+mj-lt"/>
              </a:rPr>
              <a:t>Tiktok</a:t>
            </a:r>
            <a:r>
              <a:rPr lang="pt-BR" sz="3200" b="0" i="0" u="none" strike="noStrike" baseline="0" dirty="0">
                <a:latin typeface="+mj-lt"/>
              </a:rPr>
              <a:t>: para que serve?</a:t>
            </a:r>
            <a:endParaRPr lang="pt-BR" sz="3200" dirty="0">
              <a:latin typeface="+mj-lt"/>
            </a:endParaRPr>
          </a:p>
        </p:txBody>
      </p:sp>
      <p:sp>
        <p:nvSpPr>
          <p:cNvPr id="8" name="CaixaDeTexto 7">
            <a:extLst>
              <a:ext uri="{FF2B5EF4-FFF2-40B4-BE49-F238E27FC236}">
                <a16:creationId xmlns:a16="http://schemas.microsoft.com/office/drawing/2014/main" id="{D7369CBC-6138-F8E2-0FB1-FD0DCFEA10CE}"/>
              </a:ext>
            </a:extLst>
          </p:cNvPr>
          <p:cNvSpPr txBox="1"/>
          <p:nvPr/>
        </p:nvSpPr>
        <p:spPr>
          <a:xfrm>
            <a:off x="486413" y="2136201"/>
            <a:ext cx="6093228" cy="3323987"/>
          </a:xfrm>
          <a:prstGeom prst="rect">
            <a:avLst/>
          </a:prstGeom>
          <a:noFill/>
        </p:spPr>
        <p:txBody>
          <a:bodyPr wrap="square">
            <a:spAutoFit/>
          </a:bodyPr>
          <a:lstStyle/>
          <a:p>
            <a:pPr marL="342900" indent="-342900" algn="just">
              <a:buFont typeface="Wingdings" panose="05000000000000000000" pitchFamily="2" charset="2"/>
              <a:buChar char="ü"/>
            </a:pPr>
            <a:r>
              <a:rPr lang="pt-BR" sz="3000" dirty="0"/>
              <a:t>Resume a internet para boa parte da geração nascida nos anos 2000;</a:t>
            </a:r>
          </a:p>
          <a:p>
            <a:pPr marL="342900" indent="-342900" algn="just">
              <a:buFont typeface="Wingdings" panose="05000000000000000000" pitchFamily="2" charset="2"/>
              <a:buChar char="ü"/>
            </a:pPr>
            <a:r>
              <a:rPr lang="pt-BR" sz="3000" dirty="0"/>
              <a:t>Ambiente fundamento no consumo de vídeo rápido;</a:t>
            </a:r>
          </a:p>
          <a:p>
            <a:pPr marL="342900" indent="-342900" algn="just">
              <a:buFont typeface="Wingdings" panose="05000000000000000000" pitchFamily="2" charset="2"/>
              <a:buChar char="ü"/>
            </a:pPr>
            <a:r>
              <a:rPr lang="pt-BR" sz="3000" dirty="0"/>
              <a:t>Caótico por natureza;</a:t>
            </a:r>
          </a:p>
          <a:p>
            <a:pPr marL="342900" indent="-342900" algn="just">
              <a:buFont typeface="Wingdings" panose="05000000000000000000" pitchFamily="2" charset="2"/>
              <a:buChar char="ü"/>
            </a:pPr>
            <a:r>
              <a:rPr lang="pt-BR" sz="3000" dirty="0"/>
              <a:t>Algoritmo definido apenas por gosto sem apelo geográfico.</a:t>
            </a:r>
          </a:p>
        </p:txBody>
      </p:sp>
      <p:pic>
        <p:nvPicPr>
          <p:cNvPr id="3" name="Imagem 2">
            <a:extLst>
              <a:ext uri="{FF2B5EF4-FFF2-40B4-BE49-F238E27FC236}">
                <a16:creationId xmlns:a16="http://schemas.microsoft.com/office/drawing/2014/main" id="{3EEE0D3E-5ABC-F82C-1DC7-C8AAF9952686}"/>
              </a:ext>
            </a:extLst>
          </p:cNvPr>
          <p:cNvPicPr>
            <a:picLocks noChangeAspect="1"/>
          </p:cNvPicPr>
          <p:nvPr/>
        </p:nvPicPr>
        <p:blipFill>
          <a:blip r:embed="rId4"/>
          <a:stretch>
            <a:fillRect/>
          </a:stretch>
        </p:blipFill>
        <p:spPr>
          <a:xfrm>
            <a:off x="6060141" y="3415553"/>
            <a:ext cx="71718" cy="26894"/>
          </a:xfrm>
          <a:prstGeom prst="rect">
            <a:avLst/>
          </a:prstGeom>
        </p:spPr>
      </p:pic>
      <p:pic>
        <p:nvPicPr>
          <p:cNvPr id="4" name="Imagem 3">
            <a:extLst>
              <a:ext uri="{FF2B5EF4-FFF2-40B4-BE49-F238E27FC236}">
                <a16:creationId xmlns:a16="http://schemas.microsoft.com/office/drawing/2014/main" id="{BF52902B-8F30-9974-10A1-2364A2C4D393}"/>
              </a:ext>
            </a:extLst>
          </p:cNvPr>
          <p:cNvPicPr>
            <a:picLocks noChangeAspect="1"/>
          </p:cNvPicPr>
          <p:nvPr/>
        </p:nvPicPr>
        <p:blipFill>
          <a:blip r:embed="rId5"/>
          <a:stretch>
            <a:fillRect/>
          </a:stretch>
        </p:blipFill>
        <p:spPr>
          <a:xfrm>
            <a:off x="7362481" y="1597866"/>
            <a:ext cx="4343106" cy="4347556"/>
          </a:xfrm>
          <a:prstGeom prst="rect">
            <a:avLst/>
          </a:prstGeom>
        </p:spPr>
      </p:pic>
      <p:sp>
        <p:nvSpPr>
          <p:cNvPr id="2" name="CaixaDeTexto 1">
            <a:extLst>
              <a:ext uri="{FF2B5EF4-FFF2-40B4-BE49-F238E27FC236}">
                <a16:creationId xmlns:a16="http://schemas.microsoft.com/office/drawing/2014/main" id="{27207D72-3F92-809B-1A95-41546811BE29}"/>
              </a:ext>
            </a:extLst>
          </p:cNvPr>
          <p:cNvSpPr txBox="1"/>
          <p:nvPr/>
        </p:nvSpPr>
        <p:spPr>
          <a:xfrm>
            <a:off x="0" y="6211669"/>
            <a:ext cx="6094562" cy="646331"/>
          </a:xfrm>
          <a:prstGeom prst="rect">
            <a:avLst/>
          </a:prstGeom>
          <a:noFill/>
        </p:spPr>
        <p:txBody>
          <a:bodyPr wrap="square">
            <a:spAutoFit/>
          </a:bodyPr>
          <a:lstStyle/>
          <a:p>
            <a:r>
              <a:rPr lang="pt-BR" sz="1800" b="0" i="0" u="none" strike="noStrike" baseline="0" dirty="0">
                <a:latin typeface="CIDFont+F1"/>
              </a:rPr>
              <a:t>Fonte: Afonso Ferreira </a:t>
            </a:r>
            <a:r>
              <a:rPr lang="pt-BR" sz="1800" b="0" i="0" u="none" strike="noStrike" baseline="0" dirty="0" err="1">
                <a:latin typeface="CIDFont+F1"/>
              </a:rPr>
              <a:t>Verner</a:t>
            </a:r>
            <a:r>
              <a:rPr lang="pt-BR" sz="1800" b="0" i="0" u="none" strike="noStrike" baseline="0" dirty="0">
                <a:latin typeface="CIDFont+F1"/>
              </a:rPr>
              <a:t>. </a:t>
            </a:r>
            <a:r>
              <a:rPr lang="pt-BR" dirty="0"/>
              <a:t>Chefe do Departamento de Comunicação da Câmara Municipal de Ponta Grossa</a:t>
            </a:r>
          </a:p>
        </p:txBody>
      </p:sp>
    </p:spTree>
    <p:extLst>
      <p:ext uri="{BB962C8B-B14F-4D97-AF65-F5344CB8AC3E}">
        <p14:creationId xmlns:p14="http://schemas.microsoft.com/office/powerpoint/2010/main" val="2010995893"/>
      </p:ext>
    </p:extLst>
  </p:cSld>
  <p:clrMapOvr>
    <a:overrideClrMapping bg1="lt1" tx1="dk1" bg2="lt2" tx2="dk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a:extLst>
            <a:ext uri="{FF2B5EF4-FFF2-40B4-BE49-F238E27FC236}">
              <a16:creationId xmlns:a16="http://schemas.microsoft.com/office/drawing/2014/main" id="{655EDD6E-E922-63C5-C208-6181A9B9CB49}"/>
            </a:ext>
          </a:extLst>
        </p:cNvPr>
        <p:cNvGrpSpPr/>
        <p:nvPr/>
      </p:nvGrpSpPr>
      <p:grpSpPr>
        <a:xfrm>
          <a:off x="0" y="0"/>
          <a:ext cx="0" cy="0"/>
          <a:chOff x="0" y="0"/>
          <a:chExt cx="0" cy="0"/>
        </a:xfrm>
      </p:grpSpPr>
      <p:sp>
        <p:nvSpPr>
          <p:cNvPr id="6" name="CaixaDeTexto 5">
            <a:extLst>
              <a:ext uri="{FF2B5EF4-FFF2-40B4-BE49-F238E27FC236}">
                <a16:creationId xmlns:a16="http://schemas.microsoft.com/office/drawing/2014/main" id="{DB112302-E0BE-3F3F-8CF3-5652B15CA70A}"/>
              </a:ext>
            </a:extLst>
          </p:cNvPr>
          <p:cNvSpPr txBox="1"/>
          <p:nvPr/>
        </p:nvSpPr>
        <p:spPr>
          <a:xfrm>
            <a:off x="1166785" y="1305479"/>
            <a:ext cx="5412856" cy="584775"/>
          </a:xfrm>
          <a:prstGeom prst="rect">
            <a:avLst/>
          </a:prstGeom>
          <a:noFill/>
        </p:spPr>
        <p:txBody>
          <a:bodyPr wrap="square">
            <a:spAutoFit/>
          </a:bodyPr>
          <a:lstStyle/>
          <a:p>
            <a:pPr algn="ctr"/>
            <a:r>
              <a:rPr lang="pt-BR" sz="3200" b="0" i="0" u="none" strike="noStrike" baseline="0" dirty="0">
                <a:latin typeface="+mj-lt"/>
              </a:rPr>
              <a:t>WhatsApp: para que serve?</a:t>
            </a:r>
            <a:endParaRPr lang="pt-BR" sz="3200" dirty="0">
              <a:latin typeface="+mj-lt"/>
            </a:endParaRPr>
          </a:p>
        </p:txBody>
      </p:sp>
      <p:sp>
        <p:nvSpPr>
          <p:cNvPr id="8" name="CaixaDeTexto 7">
            <a:extLst>
              <a:ext uri="{FF2B5EF4-FFF2-40B4-BE49-F238E27FC236}">
                <a16:creationId xmlns:a16="http://schemas.microsoft.com/office/drawing/2014/main" id="{0FB2EE67-AA6A-79E7-3145-82B46EE5F409}"/>
              </a:ext>
            </a:extLst>
          </p:cNvPr>
          <p:cNvSpPr txBox="1"/>
          <p:nvPr/>
        </p:nvSpPr>
        <p:spPr>
          <a:xfrm>
            <a:off x="486413" y="2136201"/>
            <a:ext cx="6093228" cy="3539430"/>
          </a:xfrm>
          <a:prstGeom prst="rect">
            <a:avLst/>
          </a:prstGeom>
          <a:noFill/>
        </p:spPr>
        <p:txBody>
          <a:bodyPr wrap="square">
            <a:spAutoFit/>
          </a:bodyPr>
          <a:lstStyle/>
          <a:p>
            <a:pPr marL="342900" indent="-342900" algn="just">
              <a:buFont typeface="Wingdings" panose="05000000000000000000" pitchFamily="2" charset="2"/>
              <a:buChar char="ü"/>
            </a:pPr>
            <a:r>
              <a:rPr lang="pt-BR" sz="2800" dirty="0"/>
              <a:t>Resume a internet para parte do público brasileiro</a:t>
            </a:r>
          </a:p>
          <a:p>
            <a:pPr marL="342900" indent="-342900" algn="just">
              <a:buFont typeface="Wingdings" panose="05000000000000000000" pitchFamily="2" charset="2"/>
              <a:buChar char="ü"/>
            </a:pPr>
            <a:r>
              <a:rPr lang="pt-BR" sz="2800" dirty="0"/>
              <a:t>Presente em 92% dos celulares no BR</a:t>
            </a:r>
          </a:p>
          <a:p>
            <a:pPr marL="342900" indent="-342900" algn="just">
              <a:buFont typeface="Wingdings" panose="05000000000000000000" pitchFamily="2" charset="2"/>
              <a:buChar char="ü"/>
            </a:pPr>
            <a:r>
              <a:rPr lang="pt-BR" sz="2800" dirty="0"/>
              <a:t>Serve como fonte primária de troca de informações entre pessoas próximas e entre pessoas e instituições</a:t>
            </a:r>
          </a:p>
          <a:p>
            <a:pPr marL="342900" indent="-342900" algn="just">
              <a:buFont typeface="Wingdings" panose="05000000000000000000" pitchFamily="2" charset="2"/>
              <a:buChar char="ü"/>
            </a:pPr>
            <a:r>
              <a:rPr lang="pt-BR" sz="2800" dirty="0"/>
              <a:t>Funciona como hub de diálogo de um para um;</a:t>
            </a:r>
          </a:p>
        </p:txBody>
      </p:sp>
      <p:pic>
        <p:nvPicPr>
          <p:cNvPr id="3" name="Imagem 2">
            <a:extLst>
              <a:ext uri="{FF2B5EF4-FFF2-40B4-BE49-F238E27FC236}">
                <a16:creationId xmlns:a16="http://schemas.microsoft.com/office/drawing/2014/main" id="{910B3916-B789-023A-FF05-D85C175CCECC}"/>
              </a:ext>
            </a:extLst>
          </p:cNvPr>
          <p:cNvPicPr>
            <a:picLocks noChangeAspect="1"/>
          </p:cNvPicPr>
          <p:nvPr/>
        </p:nvPicPr>
        <p:blipFill>
          <a:blip r:embed="rId4"/>
          <a:stretch>
            <a:fillRect/>
          </a:stretch>
        </p:blipFill>
        <p:spPr>
          <a:xfrm>
            <a:off x="6060141" y="3415553"/>
            <a:ext cx="71718" cy="26894"/>
          </a:xfrm>
          <a:prstGeom prst="rect">
            <a:avLst/>
          </a:prstGeom>
        </p:spPr>
      </p:pic>
      <p:pic>
        <p:nvPicPr>
          <p:cNvPr id="5" name="Imagem 4">
            <a:extLst>
              <a:ext uri="{FF2B5EF4-FFF2-40B4-BE49-F238E27FC236}">
                <a16:creationId xmlns:a16="http://schemas.microsoft.com/office/drawing/2014/main" id="{BDCB62A7-595D-0F2C-888F-BA466551711F}"/>
              </a:ext>
            </a:extLst>
          </p:cNvPr>
          <p:cNvPicPr>
            <a:picLocks noChangeAspect="1"/>
          </p:cNvPicPr>
          <p:nvPr/>
        </p:nvPicPr>
        <p:blipFill>
          <a:blip r:embed="rId5"/>
          <a:stretch>
            <a:fillRect/>
          </a:stretch>
        </p:blipFill>
        <p:spPr>
          <a:xfrm>
            <a:off x="7966132" y="1873071"/>
            <a:ext cx="3059083" cy="3084964"/>
          </a:xfrm>
          <a:prstGeom prst="rect">
            <a:avLst/>
          </a:prstGeom>
        </p:spPr>
      </p:pic>
      <p:sp>
        <p:nvSpPr>
          <p:cNvPr id="2" name="CaixaDeTexto 1">
            <a:extLst>
              <a:ext uri="{FF2B5EF4-FFF2-40B4-BE49-F238E27FC236}">
                <a16:creationId xmlns:a16="http://schemas.microsoft.com/office/drawing/2014/main" id="{CD4EE8A4-21CF-DB73-7C1E-D03AA7B5E5BF}"/>
              </a:ext>
            </a:extLst>
          </p:cNvPr>
          <p:cNvSpPr txBox="1"/>
          <p:nvPr/>
        </p:nvSpPr>
        <p:spPr>
          <a:xfrm>
            <a:off x="37297" y="6145891"/>
            <a:ext cx="6094562" cy="646331"/>
          </a:xfrm>
          <a:prstGeom prst="rect">
            <a:avLst/>
          </a:prstGeom>
          <a:noFill/>
        </p:spPr>
        <p:txBody>
          <a:bodyPr wrap="square">
            <a:spAutoFit/>
          </a:bodyPr>
          <a:lstStyle/>
          <a:p>
            <a:r>
              <a:rPr lang="pt-BR" sz="1800" b="0" i="0" u="none" strike="noStrike" baseline="0" dirty="0">
                <a:latin typeface="CIDFont+F1"/>
              </a:rPr>
              <a:t>Fonte: Afonso Ferreira </a:t>
            </a:r>
            <a:r>
              <a:rPr lang="pt-BR" sz="1800" b="0" i="0" u="none" strike="noStrike" baseline="0" dirty="0" err="1">
                <a:latin typeface="CIDFont+F1"/>
              </a:rPr>
              <a:t>Verner</a:t>
            </a:r>
            <a:r>
              <a:rPr lang="pt-BR" sz="1800" b="0" i="0" u="none" strike="noStrike" baseline="0" dirty="0">
                <a:latin typeface="CIDFont+F1"/>
              </a:rPr>
              <a:t>. </a:t>
            </a:r>
            <a:r>
              <a:rPr lang="pt-BR" dirty="0"/>
              <a:t>Chefe do Departamento de Comunicação da Câmara Municipal de Ponta Grossa</a:t>
            </a:r>
          </a:p>
        </p:txBody>
      </p:sp>
    </p:spTree>
    <p:extLst>
      <p:ext uri="{BB962C8B-B14F-4D97-AF65-F5344CB8AC3E}">
        <p14:creationId xmlns:p14="http://schemas.microsoft.com/office/powerpoint/2010/main" val="2823915343"/>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aixaDeTexto 2"/>
          <p:cNvSpPr txBox="1"/>
          <p:nvPr/>
        </p:nvSpPr>
        <p:spPr>
          <a:xfrm>
            <a:off x="107460" y="1874728"/>
            <a:ext cx="5911970" cy="3108543"/>
          </a:xfrm>
          <a:prstGeom prst="rect">
            <a:avLst/>
          </a:prstGeom>
          <a:noFill/>
        </p:spPr>
        <p:txBody>
          <a:bodyPr wrap="square" rtlCol="0">
            <a:spAutoFit/>
          </a:bodyPr>
          <a:lstStyle/>
          <a:p>
            <a:pPr algn="ctr"/>
            <a:r>
              <a:rPr lang="pt-BR" sz="3200" b="1" dirty="0"/>
              <a:t>Contexto da Constituição Federal de 1988</a:t>
            </a:r>
          </a:p>
          <a:p>
            <a:pPr algn="ctr"/>
            <a:r>
              <a:rPr lang="pt-BR" sz="2200" dirty="0"/>
              <a:t>A </a:t>
            </a:r>
            <a:r>
              <a:rPr lang="pt-BR" sz="2200" b="1" dirty="0"/>
              <a:t>Constituição Federal de 1988</a:t>
            </a:r>
            <a:r>
              <a:rPr lang="pt-BR" sz="2200" dirty="0"/>
              <a:t> marcou um divisor de águas na história do Brasil, instituindo um novo ordenamento jurídico e político após anos de regime autoritário. Sua elaboração foi um processo participativo, com forte apelo popular por direitos e garantias.</a:t>
            </a:r>
            <a:endParaRPr lang="pt-BR" sz="2200" dirty="0">
              <a:effectLst/>
            </a:endParaRPr>
          </a:p>
        </p:txBody>
      </p:sp>
      <p:pic>
        <p:nvPicPr>
          <p:cNvPr id="5" name="Imagem 4" descr="Ditadura-militar-reducao-dos-servicos-publicos-e-facilidade-para-a-corrupcao.jpg"/>
          <p:cNvPicPr>
            <a:picLocks noChangeAspect="1"/>
          </p:cNvPicPr>
          <p:nvPr/>
        </p:nvPicPr>
        <p:blipFill>
          <a:blip r:embed="rId3" cstate="print"/>
          <a:stretch>
            <a:fillRect/>
          </a:stretch>
        </p:blipFill>
        <p:spPr>
          <a:xfrm>
            <a:off x="6019430" y="1"/>
            <a:ext cx="6172571" cy="6858000"/>
          </a:xfrm>
          <a:prstGeom prst="rect">
            <a:avLst/>
          </a:prstGeom>
        </p:spPr>
      </p:pic>
    </p:spTree>
    <p:extLst>
      <p:ext uri="{BB962C8B-B14F-4D97-AF65-F5344CB8AC3E}">
        <p14:creationId xmlns:p14="http://schemas.microsoft.com/office/powerpoint/2010/main" val="6300043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aixaDeTexto 2"/>
          <p:cNvSpPr txBox="1"/>
          <p:nvPr/>
        </p:nvSpPr>
        <p:spPr>
          <a:xfrm>
            <a:off x="326396" y="946304"/>
            <a:ext cx="11401778" cy="1077218"/>
          </a:xfrm>
          <a:prstGeom prst="rect">
            <a:avLst/>
          </a:prstGeom>
          <a:noFill/>
          <a:ln>
            <a:solidFill>
              <a:schemeClr val="tx1"/>
            </a:solidFill>
          </a:ln>
        </p:spPr>
        <p:txBody>
          <a:bodyPr wrap="square" rtlCol="0">
            <a:spAutoFit/>
          </a:bodyPr>
          <a:lstStyle/>
          <a:p>
            <a:pPr algn="ctr"/>
            <a:r>
              <a:rPr lang="pt-BR" sz="3200" i="0" dirty="0">
                <a:effectLst/>
              </a:rPr>
              <a:t>Câmara Municipal. Gastos com publicidade na imprensa escrita com campanhas voltadas à saúde pública.</a:t>
            </a:r>
          </a:p>
        </p:txBody>
      </p:sp>
      <p:sp>
        <p:nvSpPr>
          <p:cNvPr id="4" name="CaixaDeTexto 3"/>
          <p:cNvSpPr txBox="1"/>
          <p:nvPr/>
        </p:nvSpPr>
        <p:spPr>
          <a:xfrm>
            <a:off x="569843" y="2591253"/>
            <a:ext cx="11052313" cy="3139321"/>
          </a:xfrm>
          <a:prstGeom prst="rect">
            <a:avLst/>
          </a:prstGeom>
          <a:noFill/>
        </p:spPr>
        <p:txBody>
          <a:bodyPr wrap="square" rtlCol="0">
            <a:spAutoFit/>
          </a:bodyPr>
          <a:lstStyle/>
          <a:p>
            <a:pPr algn="just"/>
            <a:r>
              <a:rPr lang="pt-BR" sz="3600" i="0" dirty="0">
                <a:effectLst/>
              </a:rPr>
              <a:t> Não é possível à Câmara Municipal arcar com gastos que visem dar publicidade via imprensa aos atos e ações estranhas as funções do Legislativo.</a:t>
            </a:r>
          </a:p>
          <a:p>
            <a:pPr algn="just"/>
            <a:endParaRPr lang="pt-BR" sz="3000" i="0" dirty="0">
              <a:effectLst/>
            </a:endParaRPr>
          </a:p>
          <a:p>
            <a:pPr algn="just"/>
            <a:r>
              <a:rPr lang="pt-BR" sz="3000" i="0" dirty="0">
                <a:effectLst/>
              </a:rPr>
              <a:t>Consulta sem Força Normativa - Processo nº 207475/05 - Acórdão nº 237/06 - Tribunal Pleno - Rel. Cons. Artagão de Mattos Leão.</a:t>
            </a:r>
          </a:p>
        </p:txBody>
      </p:sp>
      <p:pic>
        <p:nvPicPr>
          <p:cNvPr id="2" name="Imagem 1">
            <a:extLst>
              <a:ext uri="{FF2B5EF4-FFF2-40B4-BE49-F238E27FC236}">
                <a16:creationId xmlns:a16="http://schemas.microsoft.com/office/drawing/2014/main" id="{F9C0DFF9-AA0C-C7BF-2E28-F8409A020F68}"/>
              </a:ext>
            </a:extLst>
          </p:cNvPr>
          <p:cNvPicPr>
            <a:picLocks noChangeAspect="1"/>
          </p:cNvPicPr>
          <p:nvPr/>
        </p:nvPicPr>
        <p:blipFill>
          <a:blip r:embed="rId3"/>
          <a:stretch>
            <a:fillRect/>
          </a:stretch>
        </p:blipFill>
        <p:spPr>
          <a:xfrm>
            <a:off x="9448800" y="5991225"/>
            <a:ext cx="2743200" cy="866775"/>
          </a:xfrm>
          <a:prstGeom prst="rect">
            <a:avLst/>
          </a:prstGeom>
        </p:spPr>
      </p:pic>
    </p:spTree>
    <p:extLst>
      <p:ext uri="{BB962C8B-B14F-4D97-AF65-F5344CB8AC3E}">
        <p14:creationId xmlns:p14="http://schemas.microsoft.com/office/powerpoint/2010/main" val="37972626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aixaDeTexto 2"/>
          <p:cNvSpPr txBox="1"/>
          <p:nvPr/>
        </p:nvSpPr>
        <p:spPr>
          <a:xfrm>
            <a:off x="149665" y="861445"/>
            <a:ext cx="11401778" cy="584775"/>
          </a:xfrm>
          <a:prstGeom prst="rect">
            <a:avLst/>
          </a:prstGeom>
          <a:noFill/>
          <a:ln>
            <a:solidFill>
              <a:schemeClr val="tx1"/>
            </a:solidFill>
          </a:ln>
        </p:spPr>
        <p:txBody>
          <a:bodyPr wrap="square" rtlCol="0">
            <a:spAutoFit/>
          </a:bodyPr>
          <a:lstStyle/>
          <a:p>
            <a:pPr algn="ctr"/>
            <a:r>
              <a:rPr lang="pt-BR" sz="3200" b="1" dirty="0"/>
              <a:t>Transparência e Período eleitoral</a:t>
            </a:r>
            <a:endParaRPr lang="pt-BR" sz="2200" dirty="0">
              <a:latin typeface="Arial" panose="020B0604020202020204" pitchFamily="34" charset="0"/>
              <a:cs typeface="Arial" panose="020B0604020202020204" pitchFamily="34" charset="0"/>
            </a:endParaRPr>
          </a:p>
        </p:txBody>
      </p:sp>
      <p:sp>
        <p:nvSpPr>
          <p:cNvPr id="5" name="CaixaDeTexto 4">
            <a:extLst>
              <a:ext uri="{FF2B5EF4-FFF2-40B4-BE49-F238E27FC236}">
                <a16:creationId xmlns:a16="http://schemas.microsoft.com/office/drawing/2014/main" id="{DBBD549F-CDB0-4B01-9F39-3FCF20411399}"/>
              </a:ext>
            </a:extLst>
          </p:cNvPr>
          <p:cNvSpPr txBox="1"/>
          <p:nvPr/>
        </p:nvSpPr>
        <p:spPr>
          <a:xfrm>
            <a:off x="395111" y="2205127"/>
            <a:ext cx="11401778" cy="338554"/>
          </a:xfrm>
          <a:prstGeom prst="rect">
            <a:avLst/>
          </a:prstGeom>
          <a:noFill/>
        </p:spPr>
        <p:txBody>
          <a:bodyPr wrap="square" rtlCol="0">
            <a:spAutoFit/>
          </a:bodyPr>
          <a:lstStyle/>
          <a:p>
            <a:pPr algn="just"/>
            <a:endParaRPr lang="pt-BR" sz="1600" dirty="0">
              <a:latin typeface="Arial" panose="020B0604020202020204" pitchFamily="34" charset="0"/>
              <a:cs typeface="Arial" panose="020B0604020202020204" pitchFamily="34" charset="0"/>
            </a:endParaRPr>
          </a:p>
        </p:txBody>
      </p:sp>
      <p:sp>
        <p:nvSpPr>
          <p:cNvPr id="4" name="Retângulo 3"/>
          <p:cNvSpPr/>
          <p:nvPr/>
        </p:nvSpPr>
        <p:spPr>
          <a:xfrm>
            <a:off x="796834" y="1894114"/>
            <a:ext cx="10358846" cy="3970318"/>
          </a:xfrm>
          <a:prstGeom prst="rect">
            <a:avLst/>
          </a:prstGeom>
        </p:spPr>
        <p:txBody>
          <a:bodyPr wrap="square">
            <a:spAutoFit/>
          </a:bodyPr>
          <a:lstStyle/>
          <a:p>
            <a:pPr algn="just"/>
            <a:r>
              <a:rPr lang="pt-BR" sz="1800" b="1" i="0" u="none" strike="noStrike" baseline="0" dirty="0">
                <a:solidFill>
                  <a:srgbClr val="000000"/>
                </a:solidFill>
                <a:latin typeface="Arial" panose="020B0604020202020204" pitchFamily="34" charset="0"/>
              </a:rPr>
              <a:t>Equivocadamente</a:t>
            </a:r>
            <a:r>
              <a:rPr lang="pt-BR" sz="1800" b="0" i="0" u="none" strike="noStrike" baseline="0" dirty="0">
                <a:solidFill>
                  <a:srgbClr val="000000"/>
                </a:solidFill>
                <a:latin typeface="Arial" panose="020B0604020202020204" pitchFamily="34" charset="0"/>
              </a:rPr>
              <a:t>, sob a alegação do supracitado dispositivo, </a:t>
            </a:r>
            <a:r>
              <a:rPr lang="pt-BR" sz="1800" b="1" i="0" u="none" strike="noStrike" baseline="0" dirty="0">
                <a:solidFill>
                  <a:srgbClr val="000000"/>
                </a:solidFill>
                <a:latin typeface="Arial" panose="020B0604020202020204" pitchFamily="34" charset="0"/>
              </a:rPr>
              <a:t>têm retirado do ar suas redes sociais e parte ou a totalidade de seus portais transparência</a:t>
            </a:r>
            <a:r>
              <a:rPr lang="pt-BR" sz="1800" b="0" i="0" u="none" strike="noStrike" baseline="0" dirty="0">
                <a:solidFill>
                  <a:srgbClr val="000000"/>
                </a:solidFill>
                <a:latin typeface="Arial" panose="020B0604020202020204" pitchFamily="34" charset="0"/>
              </a:rPr>
              <a:t>. Todavia, tais medidas </a:t>
            </a:r>
            <a:r>
              <a:rPr lang="pt-BR" sz="1800" b="1" i="0" u="none" strike="noStrike" baseline="0" dirty="0">
                <a:solidFill>
                  <a:srgbClr val="000000"/>
                </a:solidFill>
                <a:latin typeface="Arial" panose="020B0604020202020204" pitchFamily="34" charset="0"/>
              </a:rPr>
              <a:t>podem interferir diretamente no atendimento </a:t>
            </a:r>
            <a:r>
              <a:rPr lang="pt-BR" sz="1800" b="0" i="0" u="none" strike="noStrike" baseline="0" dirty="0">
                <a:solidFill>
                  <a:srgbClr val="000000"/>
                </a:solidFill>
                <a:latin typeface="Arial" panose="020B0604020202020204" pitchFamily="34" charset="0"/>
              </a:rPr>
              <a:t>dos critérios da avaliação do PNTP, acarretando a redução dos índices de transparência, a serem divulgados oportunamente pela </a:t>
            </a:r>
            <a:r>
              <a:rPr lang="pt-BR" sz="1800" b="0" i="0" u="none" strike="noStrike" baseline="0" dirty="0" err="1">
                <a:solidFill>
                  <a:srgbClr val="000000"/>
                </a:solidFill>
                <a:latin typeface="Arial" panose="020B0604020202020204" pitchFamily="34" charset="0"/>
              </a:rPr>
              <a:t>Atricon</a:t>
            </a:r>
            <a:r>
              <a:rPr lang="pt-BR" sz="1800" b="0" i="0" u="none" strike="noStrike" baseline="0" dirty="0">
                <a:solidFill>
                  <a:srgbClr val="000000"/>
                </a:solidFill>
                <a:latin typeface="Arial" panose="020B0604020202020204" pitchFamily="34" charset="0"/>
              </a:rPr>
              <a:t>. </a:t>
            </a:r>
          </a:p>
          <a:p>
            <a:pPr algn="just"/>
            <a:endParaRPr lang="pt-BR" sz="1800" b="0" i="0" u="none" strike="noStrike" baseline="0" dirty="0">
              <a:solidFill>
                <a:srgbClr val="000000"/>
              </a:solidFill>
              <a:latin typeface="Arial" panose="020B0604020202020204" pitchFamily="34" charset="0"/>
            </a:endParaRPr>
          </a:p>
          <a:p>
            <a:pPr algn="just"/>
            <a:r>
              <a:rPr lang="pt-BR" sz="1800" b="0" i="0" u="none" strike="noStrike" baseline="0" dirty="0">
                <a:solidFill>
                  <a:srgbClr val="000000"/>
                </a:solidFill>
                <a:latin typeface="Arial" panose="020B0604020202020204" pitchFamily="34" charset="0"/>
              </a:rPr>
              <a:t> Assim, as informações exigidas na avaliação dos portais no âmbito do Programa Nacional de Transparência Pública, cuja fundamentação majoritária está na Constituição Federal, na Lei de Acesso à Informação – Lei nº 12.527/2011 e na Lei de Responsabilidade Fiscal – Lei Complementar nº 101/2021, </a:t>
            </a:r>
            <a:r>
              <a:rPr lang="pt-BR" sz="1800" b="1" i="0" u="none" strike="noStrike" baseline="0" dirty="0">
                <a:solidFill>
                  <a:srgbClr val="000000"/>
                </a:solidFill>
                <a:latin typeface="Arial" panose="020B0604020202020204" pitchFamily="34" charset="0"/>
              </a:rPr>
              <a:t>não devem ter sua exigibilidade suspensa no período que antecede ao pleito eleitoral. </a:t>
            </a:r>
            <a:endParaRPr lang="pt-BR" sz="1800" b="0" i="0" u="none" strike="noStrike" baseline="0" dirty="0">
              <a:solidFill>
                <a:srgbClr val="000000"/>
              </a:solidFill>
              <a:latin typeface="Arial" panose="020B0604020202020204" pitchFamily="34" charset="0"/>
            </a:endParaRPr>
          </a:p>
          <a:p>
            <a:pPr algn="just"/>
            <a:r>
              <a:rPr lang="pt-BR" sz="1800" b="0" i="0" u="none" strike="noStrike" baseline="0" dirty="0">
                <a:solidFill>
                  <a:srgbClr val="000000"/>
                </a:solidFill>
                <a:latin typeface="Arial" panose="020B0604020202020204" pitchFamily="34" charset="0"/>
              </a:rPr>
              <a:t>Portanto, é imperioso que os gestores públicos sejam vigilantes no cumprimento do dever da transparência sem incorrer nas condutas vedadas pela legislação eleitoral, que recaem sobre o </a:t>
            </a:r>
            <a:r>
              <a:rPr lang="pt-BR" sz="1800" b="1" i="0" u="none" strike="noStrike" baseline="0" dirty="0">
                <a:solidFill>
                  <a:srgbClr val="000000"/>
                </a:solidFill>
                <a:latin typeface="Arial" panose="020B0604020202020204" pitchFamily="34" charset="0"/>
              </a:rPr>
              <a:t>conteúdo de publicidades institucionais e não sobre as plataformas </a:t>
            </a:r>
            <a:r>
              <a:rPr lang="pt-BR" sz="1800" b="0" i="0" u="none" strike="noStrike" baseline="0" dirty="0">
                <a:solidFill>
                  <a:srgbClr val="000000"/>
                </a:solidFill>
                <a:latin typeface="Arial" panose="020B0604020202020204" pitchFamily="34" charset="0"/>
              </a:rPr>
              <a:t>e serviços digitais essenciais ao cidadão. </a:t>
            </a:r>
            <a:endParaRPr lang="pt-BR" dirty="0"/>
          </a:p>
        </p:txBody>
      </p:sp>
      <p:pic>
        <p:nvPicPr>
          <p:cNvPr id="1026" name="Picture 2" descr="Tribunal de Contas do Estado do Paraná">
            <a:extLst>
              <a:ext uri="{FF2B5EF4-FFF2-40B4-BE49-F238E27FC236}">
                <a16:creationId xmlns:a16="http://schemas.microsoft.com/office/drawing/2014/main" id="{0C8B6AFC-38E5-64A7-0CC3-B8024A8E05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48800" y="5991225"/>
            <a:ext cx="2743200" cy="866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3235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aixaDeTexto 2"/>
          <p:cNvSpPr txBox="1"/>
          <p:nvPr/>
        </p:nvSpPr>
        <p:spPr>
          <a:xfrm>
            <a:off x="184171" y="784845"/>
            <a:ext cx="9417029" cy="1077218"/>
          </a:xfrm>
          <a:prstGeom prst="rect">
            <a:avLst/>
          </a:prstGeom>
          <a:noFill/>
          <a:ln>
            <a:solidFill>
              <a:schemeClr val="tx1"/>
            </a:solidFill>
          </a:ln>
        </p:spPr>
        <p:txBody>
          <a:bodyPr wrap="square" rtlCol="0">
            <a:spAutoFit/>
          </a:bodyPr>
          <a:lstStyle/>
          <a:p>
            <a:pPr algn="ctr"/>
            <a:r>
              <a:rPr lang="pt-BR" sz="3200" b="1" dirty="0"/>
              <a:t>Despesas com publicidade em ano eleitoral podem ser fiscalizadas pelo TCE-PR</a:t>
            </a:r>
            <a:endParaRPr lang="pt-BR" sz="2200" dirty="0">
              <a:latin typeface="Arial" panose="020B0604020202020204" pitchFamily="34" charset="0"/>
              <a:cs typeface="Arial" panose="020B0604020202020204" pitchFamily="34" charset="0"/>
            </a:endParaRPr>
          </a:p>
        </p:txBody>
      </p:sp>
      <p:sp>
        <p:nvSpPr>
          <p:cNvPr id="5" name="CaixaDeTexto 4">
            <a:extLst>
              <a:ext uri="{FF2B5EF4-FFF2-40B4-BE49-F238E27FC236}">
                <a16:creationId xmlns:a16="http://schemas.microsoft.com/office/drawing/2014/main" id="{DBBD549F-CDB0-4B01-9F39-3FCF20411399}"/>
              </a:ext>
            </a:extLst>
          </p:cNvPr>
          <p:cNvSpPr txBox="1"/>
          <p:nvPr/>
        </p:nvSpPr>
        <p:spPr>
          <a:xfrm>
            <a:off x="395111" y="2205127"/>
            <a:ext cx="11401778" cy="338554"/>
          </a:xfrm>
          <a:prstGeom prst="rect">
            <a:avLst/>
          </a:prstGeom>
          <a:noFill/>
        </p:spPr>
        <p:txBody>
          <a:bodyPr wrap="square" rtlCol="0">
            <a:spAutoFit/>
          </a:bodyPr>
          <a:lstStyle/>
          <a:p>
            <a:pPr algn="just"/>
            <a:endParaRPr lang="pt-BR" sz="1600" dirty="0">
              <a:latin typeface="Arial" panose="020B0604020202020204" pitchFamily="34" charset="0"/>
              <a:cs typeface="Arial" panose="020B0604020202020204" pitchFamily="34" charset="0"/>
            </a:endParaRPr>
          </a:p>
        </p:txBody>
      </p:sp>
      <p:sp>
        <p:nvSpPr>
          <p:cNvPr id="4" name="Retângulo 3"/>
          <p:cNvSpPr/>
          <p:nvPr/>
        </p:nvSpPr>
        <p:spPr>
          <a:xfrm>
            <a:off x="184170" y="2190661"/>
            <a:ext cx="10961157" cy="4247317"/>
          </a:xfrm>
          <a:prstGeom prst="rect">
            <a:avLst/>
          </a:prstGeom>
        </p:spPr>
        <p:txBody>
          <a:bodyPr wrap="square">
            <a:spAutoFit/>
          </a:bodyPr>
          <a:lstStyle/>
          <a:p>
            <a:pPr algn="just"/>
            <a:r>
              <a:rPr lang="pt-BR" sz="1800" b="1" i="0" u="none" strike="noStrike" baseline="0" dirty="0">
                <a:solidFill>
                  <a:srgbClr val="000000"/>
                </a:solidFill>
                <a:latin typeface="Arial" panose="020B0604020202020204" pitchFamily="34" charset="0"/>
              </a:rPr>
              <a:t>O Tribunal de Contas do Estado do Paraná (TCE-PR) consolidou, em decisão proferida em processo de revisão do seu Prejulgado nº 13, o entendimento de que os limites referentes às despesas com publicidade em ano eleitoral podem ser objeto de fiscalização pelo Tribunal, por dizerem respeito a atos de gestão praticados na gerência de recursos públicos.</a:t>
            </a:r>
          </a:p>
          <a:p>
            <a:pPr algn="just"/>
            <a:endParaRPr lang="pt-BR" sz="1800" i="0" u="none" strike="noStrike" baseline="0" dirty="0">
              <a:solidFill>
                <a:srgbClr val="000000"/>
              </a:solidFill>
              <a:latin typeface="Arial" panose="020B0604020202020204" pitchFamily="34" charset="0"/>
            </a:endParaRPr>
          </a:p>
          <a:p>
            <a:pPr algn="just"/>
            <a:r>
              <a:rPr lang="pt-BR" sz="1800" i="0" u="none" strike="noStrike" baseline="0" dirty="0">
                <a:solidFill>
                  <a:srgbClr val="000000"/>
                </a:solidFill>
                <a:latin typeface="Arial" panose="020B0604020202020204" pitchFamily="34" charset="0"/>
              </a:rPr>
              <a:t>A alteração foi promovida em razão da aprovação da Resolução nº 95/22 do TCE-PR, resultante dos trabalhos da Comissão do Programa de Avaliação de Contas Municipais de Governo (</a:t>
            </a:r>
            <a:r>
              <a:rPr lang="pt-BR" sz="1800" i="0" u="none" strike="noStrike" baseline="0" dirty="0" err="1">
                <a:solidFill>
                  <a:srgbClr val="000000"/>
                </a:solidFill>
                <a:latin typeface="Arial" panose="020B0604020202020204" pitchFamily="34" charset="0"/>
              </a:rPr>
              <a:t>ProGov</a:t>
            </a:r>
            <a:r>
              <a:rPr lang="pt-BR" sz="1800" i="0" u="none" strike="noStrike" baseline="0" dirty="0">
                <a:solidFill>
                  <a:srgbClr val="000000"/>
                </a:solidFill>
                <a:latin typeface="Arial" panose="020B0604020202020204" pitchFamily="34" charset="0"/>
              </a:rPr>
              <a:t>). De acordo com essa resolução, </a:t>
            </a:r>
            <a:r>
              <a:rPr lang="pt-BR" sz="1800" b="1" i="0" u="none" strike="noStrike" baseline="0" dirty="0">
                <a:solidFill>
                  <a:srgbClr val="000000"/>
                </a:solidFill>
                <a:latin typeface="Arial" panose="020B0604020202020204" pitchFamily="34" charset="0"/>
              </a:rPr>
              <a:t>a análise das contas anuais passou a se voltar para os atos de governo, abrangendo, além dos aspectos orçamentários, contábeis, financeiros e patrimoniais orçamentários, contábeis e fiscais, a avaliação de políticas públicas.</a:t>
            </a:r>
          </a:p>
          <a:p>
            <a:pPr algn="just"/>
            <a:endParaRPr lang="pt-BR" sz="1800" i="0" u="none" strike="noStrike" baseline="0" dirty="0">
              <a:solidFill>
                <a:srgbClr val="000000"/>
              </a:solidFill>
              <a:latin typeface="Arial" panose="020B0604020202020204" pitchFamily="34" charset="0"/>
            </a:endParaRPr>
          </a:p>
          <a:p>
            <a:pPr indent="-2880000" algn="just"/>
            <a:r>
              <a:rPr lang="pt-BR" sz="1800" i="0" u="none" strike="noStrike" baseline="0" dirty="0">
                <a:solidFill>
                  <a:srgbClr val="000000"/>
                </a:solidFill>
                <a:latin typeface="Arial" panose="020B0604020202020204" pitchFamily="34" charset="0"/>
              </a:rPr>
              <a:t>Assim, em relação aos atos de gestão relacionados a despesas específicas, como é o caso dos gastos com publicidade, as possíveis irregularidades de que se tenha conhecimento no exame das contas ou em outros expedientes deverão ser analisadas em procedimentos próprios, com ampla instrução e possibilidade de se incluir outros gestores.</a:t>
            </a:r>
            <a:endParaRPr lang="pt-BR" dirty="0"/>
          </a:p>
        </p:txBody>
      </p:sp>
      <p:pic>
        <p:nvPicPr>
          <p:cNvPr id="1026" name="Picture 2" descr="Tribunal de Contas do Estado do Paraná">
            <a:extLst>
              <a:ext uri="{FF2B5EF4-FFF2-40B4-BE49-F238E27FC236}">
                <a16:creationId xmlns:a16="http://schemas.microsoft.com/office/drawing/2014/main" id="{0C8B6AFC-38E5-64A7-0CC3-B8024A8E05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48800" y="5991225"/>
            <a:ext cx="2743200" cy="86677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Urna eletrônica utilizada nas eleições no Brasil. ...">
            <a:extLst>
              <a:ext uri="{FF2B5EF4-FFF2-40B4-BE49-F238E27FC236}">
                <a16:creationId xmlns:a16="http://schemas.microsoft.com/office/drawing/2014/main" id="{9385516C-398F-5EAC-4896-615C00CBD64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85411" y="325906"/>
            <a:ext cx="2401294" cy="1864755"/>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a:extLst>
              <a:ext uri="{FF2B5EF4-FFF2-40B4-BE49-F238E27FC236}">
                <a16:creationId xmlns:a16="http://schemas.microsoft.com/office/drawing/2014/main" id="{16E01161-51EB-00DE-D200-4CA24AEFBF93}"/>
              </a:ext>
            </a:extLst>
          </p:cNvPr>
          <p:cNvSpPr txBox="1"/>
          <p:nvPr/>
        </p:nvSpPr>
        <p:spPr>
          <a:xfrm>
            <a:off x="836769" y="6324824"/>
            <a:ext cx="8848642" cy="646331"/>
          </a:xfrm>
          <a:prstGeom prst="rect">
            <a:avLst/>
          </a:prstGeom>
          <a:noFill/>
        </p:spPr>
        <p:txBody>
          <a:bodyPr wrap="square">
            <a:spAutoFit/>
          </a:bodyPr>
          <a:lstStyle/>
          <a:p>
            <a:r>
              <a:rPr lang="pt-BR" dirty="0"/>
              <a:t>Fonte: https://www1.tce.pr.gov.br/noticias/despesas-com-publicidade-em-ano-eleitoral-podem-ser-fiscalizadas-pelo-tce-pr/11578/N</a:t>
            </a:r>
          </a:p>
        </p:txBody>
      </p:sp>
    </p:spTree>
    <p:extLst>
      <p:ext uri="{BB962C8B-B14F-4D97-AF65-F5344CB8AC3E}">
        <p14:creationId xmlns:p14="http://schemas.microsoft.com/office/powerpoint/2010/main" val="13473209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691070" y="2852305"/>
            <a:ext cx="8830642" cy="1059872"/>
          </a:xfrm>
        </p:spPr>
        <p:txBody>
          <a:bodyPr>
            <a:normAutofit/>
          </a:bodyPr>
          <a:lstStyle/>
          <a:p>
            <a:r>
              <a:rPr lang="pt-BR" sz="2800" dirty="0"/>
              <a:t>A Liberdade de Expressão e os Direitos de Resposta à Honra e à Imagem</a:t>
            </a:r>
          </a:p>
        </p:txBody>
      </p:sp>
    </p:spTree>
    <p:extLst>
      <p:ext uri="{BB962C8B-B14F-4D97-AF65-F5344CB8AC3E}">
        <p14:creationId xmlns:p14="http://schemas.microsoft.com/office/powerpoint/2010/main" val="100891083"/>
      </p:ext>
    </p:extLst>
  </p:cSld>
  <p:clrMapOvr>
    <a:overrideClrMapping bg1="lt1" tx1="dk1" bg2="lt2" tx2="dk2" accent1="accent1" accent2="accent2" accent3="accent3" accent4="accent4" accent5="accent5" accent6="accent6" hlink="hlink" folHlink="folHlink"/>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a:extLst>
            <a:ext uri="{FF2B5EF4-FFF2-40B4-BE49-F238E27FC236}">
              <a16:creationId xmlns:a16="http://schemas.microsoft.com/office/drawing/2014/main" id="{164C13C1-B2DD-EAF4-9CF4-22E635E71D74}"/>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2E2CF46E-3B9C-0CAD-A90A-FB1178225E1E}"/>
              </a:ext>
            </a:extLst>
          </p:cNvPr>
          <p:cNvSpPr>
            <a:spLocks noGrp="1"/>
          </p:cNvSpPr>
          <p:nvPr>
            <p:ph type="title"/>
          </p:nvPr>
        </p:nvSpPr>
        <p:spPr>
          <a:xfrm>
            <a:off x="838200" y="930391"/>
            <a:ext cx="10515600" cy="1325563"/>
          </a:xfrm>
          <a:ln>
            <a:solidFill>
              <a:schemeClr val="tx1"/>
            </a:solidFill>
          </a:ln>
        </p:spPr>
        <p:txBody>
          <a:bodyPr>
            <a:normAutofit/>
          </a:bodyPr>
          <a:lstStyle/>
          <a:p>
            <a:pPr algn="ctr"/>
            <a:r>
              <a:rPr lang="pt-BR" sz="3200" b="1" dirty="0"/>
              <a:t>Liberdade de Expressão, Direito de Resposta, Honra e Imagem nas Câmaras Municipais</a:t>
            </a:r>
          </a:p>
        </p:txBody>
      </p:sp>
      <p:sp>
        <p:nvSpPr>
          <p:cNvPr id="4" name="Espaço Reservado para Conteúdo 3">
            <a:extLst>
              <a:ext uri="{FF2B5EF4-FFF2-40B4-BE49-F238E27FC236}">
                <a16:creationId xmlns:a16="http://schemas.microsoft.com/office/drawing/2014/main" id="{DB6669D9-76BA-551A-141A-50E8269AF7E7}"/>
              </a:ext>
            </a:extLst>
          </p:cNvPr>
          <p:cNvSpPr>
            <a:spLocks noGrp="1"/>
          </p:cNvSpPr>
          <p:nvPr>
            <p:ph idx="1"/>
          </p:nvPr>
        </p:nvSpPr>
        <p:spPr>
          <a:xfrm>
            <a:off x="1981200" y="2637341"/>
            <a:ext cx="8229600" cy="2998688"/>
          </a:xfrm>
        </p:spPr>
        <p:txBody>
          <a:bodyPr>
            <a:normAutofit/>
          </a:bodyPr>
          <a:lstStyle/>
          <a:p>
            <a:pPr marL="0" indent="0" algn="just">
              <a:buNone/>
            </a:pPr>
            <a:r>
              <a:rPr lang="pt-BR" dirty="0"/>
              <a:t>A atuação de servidores públicos e, em especial, de vereadores nas Câmaras Municipais, no ambiente digital, exige uma compreensão aprofundada dos limites da liberdade de expressão e da proteção dos direitos da personalidade, como a honra e a imagem.</a:t>
            </a:r>
          </a:p>
        </p:txBody>
      </p:sp>
    </p:spTree>
    <p:extLst>
      <p:ext uri="{BB962C8B-B14F-4D97-AF65-F5344CB8AC3E}">
        <p14:creationId xmlns:p14="http://schemas.microsoft.com/office/powerpoint/2010/main" val="1268000384"/>
      </p:ext>
    </p:extLst>
  </p:cSld>
  <p:clrMapOvr>
    <a:overrideClrMapping bg1="lt1" tx1="dk1" bg2="lt2" tx2="dk2" accent1="accent1" accent2="accent2" accent3="accent3" accent4="accent4" accent5="accent5" accent6="accent6" hlink="hlink" folHlink="folHlink"/>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ln>
            <a:solidFill>
              <a:schemeClr val="tx1"/>
            </a:solidFill>
          </a:ln>
        </p:spPr>
        <p:txBody>
          <a:bodyPr>
            <a:normAutofit/>
          </a:bodyPr>
          <a:lstStyle/>
          <a:p>
            <a:pPr algn="ctr"/>
            <a:r>
              <a:rPr lang="pt-BR" sz="3200" b="1" dirty="0"/>
              <a:t>Liberdade de Expressão: Fundamentos Constitucionais e Limites</a:t>
            </a:r>
          </a:p>
        </p:txBody>
      </p:sp>
      <p:sp>
        <p:nvSpPr>
          <p:cNvPr id="4" name="Espaço Reservado para Conteúdo 3"/>
          <p:cNvSpPr>
            <a:spLocks noGrp="1"/>
          </p:cNvSpPr>
          <p:nvPr>
            <p:ph idx="1"/>
          </p:nvPr>
        </p:nvSpPr>
        <p:spPr>
          <a:xfrm>
            <a:off x="1981200" y="1772817"/>
            <a:ext cx="8229600" cy="4353347"/>
          </a:xfrm>
        </p:spPr>
        <p:txBody>
          <a:bodyPr>
            <a:normAutofit/>
          </a:bodyPr>
          <a:lstStyle/>
          <a:p>
            <a:pPr marL="0" indent="0" algn="just">
              <a:buNone/>
            </a:pPr>
            <a:r>
              <a:rPr lang="pt-BR" dirty="0"/>
              <a:t>A liberdade de expressão é um direito fundamental garantido pela Constituição Federal de 1988 (Art. 5º, inciso IX), e pelo Marco Civil da Internet.</a:t>
            </a:r>
          </a:p>
          <a:p>
            <a:pPr marL="0" indent="0" algn="just">
              <a:buNone/>
            </a:pPr>
            <a:r>
              <a:rPr lang="pt-BR" dirty="0"/>
              <a:t>No entanto, esse direito possui limites, impostos pela própria Constituição (Art. 5º, inciso X), para que seja harmonizado com outros direitos, como a honra, a intimidade, a vida privada e a imagem das pessoas.</a:t>
            </a:r>
          </a:p>
        </p:txBody>
      </p:sp>
    </p:spTree>
    <p:extLst>
      <p:ext uri="{BB962C8B-B14F-4D97-AF65-F5344CB8AC3E}">
        <p14:creationId xmlns:p14="http://schemas.microsoft.com/office/powerpoint/2010/main" val="936149161"/>
      </p:ext>
    </p:extLst>
  </p:cSld>
  <p:clrMapOvr>
    <a:overrideClrMapping bg1="lt1" tx1="dk1" bg2="lt2" tx2="dk2" accent1="accent1" accent2="accent2" accent3="accent3" accent4="accent4" accent5="accent5" accent6="accent6" hlink="hlink" folHlink="folHlink"/>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700177" y="692929"/>
            <a:ext cx="10515600" cy="1325563"/>
          </a:xfrm>
          <a:ln>
            <a:solidFill>
              <a:schemeClr val="tx1"/>
            </a:solidFill>
          </a:ln>
        </p:spPr>
        <p:txBody>
          <a:bodyPr>
            <a:normAutofit/>
          </a:bodyPr>
          <a:lstStyle/>
          <a:p>
            <a:pPr algn="ctr"/>
            <a:r>
              <a:rPr lang="pt-BR" sz="3200" b="1" dirty="0"/>
              <a:t>Liberdade de Expressão, Direito de Resposta, Honra e Imagem nas Câmaras Municipais</a:t>
            </a:r>
          </a:p>
        </p:txBody>
      </p:sp>
      <p:sp>
        <p:nvSpPr>
          <p:cNvPr id="4" name="Espaço Reservado para Conteúdo 3"/>
          <p:cNvSpPr>
            <a:spLocks noGrp="1"/>
          </p:cNvSpPr>
          <p:nvPr>
            <p:ph idx="1"/>
          </p:nvPr>
        </p:nvSpPr>
        <p:spPr>
          <a:xfrm>
            <a:off x="1981200" y="2101169"/>
            <a:ext cx="8229600" cy="4353347"/>
          </a:xfrm>
        </p:spPr>
        <p:txBody>
          <a:bodyPr>
            <a:normAutofit/>
          </a:bodyPr>
          <a:lstStyle/>
          <a:p>
            <a:pPr marL="0" indent="0" algn="just">
              <a:buNone/>
            </a:pPr>
            <a:r>
              <a:rPr lang="pt-BR" dirty="0"/>
              <a:t>Art. 5º IX - é livre a expressão da atividade intelectual, artística, científica e de comunicação, independentemente de censura ou licença</a:t>
            </a:r>
          </a:p>
          <a:p>
            <a:pPr marL="0" indent="0" algn="just">
              <a:buNone/>
            </a:pPr>
            <a:endParaRPr lang="pt-BR" dirty="0"/>
          </a:p>
          <a:p>
            <a:pPr marL="0" indent="0" algn="just">
              <a:buNone/>
            </a:pPr>
            <a:r>
              <a:rPr lang="pt-BR" dirty="0"/>
              <a:t>Art. 5º X - são invioláveis a intimidade, a vida privada, a honra e a imagem das pessoas, assegurado o direito a indenização pelo dano material ou moral decorrente de sua violação;</a:t>
            </a:r>
          </a:p>
        </p:txBody>
      </p:sp>
    </p:spTree>
    <p:extLst>
      <p:ext uri="{BB962C8B-B14F-4D97-AF65-F5344CB8AC3E}">
        <p14:creationId xmlns:p14="http://schemas.microsoft.com/office/powerpoint/2010/main" val="3745690953"/>
      </p:ext>
    </p:extLst>
  </p:cSld>
  <p:clrMapOvr>
    <a:overrideClrMapping bg1="lt1" tx1="dk1" bg2="lt2" tx2="dk2" accent1="accent1" accent2="accent2" accent3="accent3" accent4="accent4" accent5="accent5" accent6="accent6" hlink="hlink" folHlink="folHlink"/>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ln>
            <a:solidFill>
              <a:schemeClr val="tx1"/>
            </a:solidFill>
          </a:ln>
        </p:spPr>
        <p:txBody>
          <a:bodyPr>
            <a:normAutofit/>
          </a:bodyPr>
          <a:lstStyle/>
          <a:p>
            <a:pPr algn="ctr"/>
            <a:r>
              <a:rPr lang="pt-BR" sz="3200" b="1" dirty="0"/>
              <a:t>Proteção da honra do agente público</a:t>
            </a:r>
          </a:p>
        </p:txBody>
      </p:sp>
      <p:sp>
        <p:nvSpPr>
          <p:cNvPr id="4" name="Espaço Reservado para Conteúdo 3"/>
          <p:cNvSpPr>
            <a:spLocks noGrp="1"/>
          </p:cNvSpPr>
          <p:nvPr>
            <p:ph idx="1"/>
          </p:nvPr>
        </p:nvSpPr>
        <p:spPr>
          <a:xfrm>
            <a:off x="1848196" y="1690688"/>
            <a:ext cx="8229600" cy="4857403"/>
          </a:xfrm>
        </p:spPr>
        <p:txBody>
          <a:bodyPr>
            <a:normAutofit/>
          </a:bodyPr>
          <a:lstStyle/>
          <a:p>
            <a:pPr marL="0" indent="0" algn="just">
              <a:buNone/>
            </a:pPr>
            <a:r>
              <a:rPr lang="pt-BR" dirty="0"/>
              <a:t>A proteção da vida privada e da imagem de pessoas em cargos públicos deve ser mitigada devido à visibilidade de suas funções. No entanto</a:t>
            </a:r>
            <a:r>
              <a:rPr lang="pt-BR" b="1" dirty="0"/>
              <a:t>, o abuso da liberdade de expressão que viole a honra e a imagem de uma autoridade pode ser passível de reparação por dano moral</a:t>
            </a:r>
            <a:r>
              <a:rPr lang="pt-BR" dirty="0"/>
              <a:t>. </a:t>
            </a:r>
            <a:r>
              <a:rPr lang="pt-BR" b="1" u="sng" dirty="0">
                <a:solidFill>
                  <a:srgbClr val="0070C0"/>
                </a:solidFill>
              </a:rPr>
              <a:t>O dano moral ocorre quando a crítica é ofensiva e tem a intenção de destruir reputações sem fundamentos</a:t>
            </a:r>
            <a:r>
              <a:rPr lang="pt-BR" dirty="0"/>
              <a:t>. A mitigação dos direitos de personalidade não é uma licença para ataques infundados, exigindo que a crítica seja proporcional, fundamentada e não abusiva.</a:t>
            </a:r>
          </a:p>
        </p:txBody>
      </p:sp>
    </p:spTree>
    <p:extLst>
      <p:ext uri="{BB962C8B-B14F-4D97-AF65-F5344CB8AC3E}">
        <p14:creationId xmlns:p14="http://schemas.microsoft.com/office/powerpoint/2010/main" val="134139386"/>
      </p:ext>
    </p:extLst>
  </p:cSld>
  <p:clrMapOvr>
    <a:overrideClrMapping bg1="lt1" tx1="dk1" bg2="lt2" tx2="dk2" accent1="accent1" accent2="accent2" accent3="accent3" accent4="accent4" accent5="accent5" accent6="accent6" hlink="hlink" folHlink="folHlink"/>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851804" y="712333"/>
            <a:ext cx="8229600" cy="778098"/>
          </a:xfrm>
          <a:ln>
            <a:solidFill>
              <a:schemeClr val="tx1"/>
            </a:solidFill>
          </a:ln>
        </p:spPr>
        <p:txBody>
          <a:bodyPr>
            <a:normAutofit/>
          </a:bodyPr>
          <a:lstStyle/>
          <a:p>
            <a:pPr algn="ctr"/>
            <a:r>
              <a:rPr lang="pt-BR" sz="3200" b="1" dirty="0"/>
              <a:t>Direito de Resposta</a:t>
            </a:r>
          </a:p>
        </p:txBody>
      </p:sp>
      <p:sp>
        <p:nvSpPr>
          <p:cNvPr id="4" name="Espaço Reservado para Conteúdo 3"/>
          <p:cNvSpPr>
            <a:spLocks noGrp="1"/>
          </p:cNvSpPr>
          <p:nvPr>
            <p:ph idx="1"/>
          </p:nvPr>
        </p:nvSpPr>
        <p:spPr>
          <a:xfrm>
            <a:off x="1273833" y="1814707"/>
            <a:ext cx="5144219" cy="3868504"/>
          </a:xfrm>
        </p:spPr>
        <p:txBody>
          <a:bodyPr>
            <a:normAutofit/>
          </a:bodyPr>
          <a:lstStyle/>
          <a:p>
            <a:pPr marL="0" indent="0" algn="just">
              <a:buNone/>
            </a:pPr>
            <a:r>
              <a:rPr lang="pt-BR" sz="2400" dirty="0"/>
              <a:t>Art. 5º V - é assegurado o direito de resposta, proporcional ao agravo, além da indenização por dano material, moral ou à imagem;</a:t>
            </a:r>
          </a:p>
          <a:p>
            <a:pPr marL="0" indent="0" algn="just">
              <a:buNone/>
            </a:pPr>
            <a:endParaRPr lang="pt-BR" sz="2400" dirty="0"/>
          </a:p>
          <a:p>
            <a:pPr marL="0" indent="0" algn="just">
              <a:buNone/>
            </a:pPr>
            <a:r>
              <a:rPr lang="pt-BR" sz="2400" dirty="0"/>
              <a:t>Lei nº 13.188/2015. Dispõe sobre o direito de resposta ou retificação do ofendido em matéria divulgada, publicada ou transmitida por veículo de comunicação social.</a:t>
            </a:r>
            <a:endParaRPr lang="pt-BR" sz="2400" b="1" dirty="0"/>
          </a:p>
        </p:txBody>
      </p:sp>
      <p:pic>
        <p:nvPicPr>
          <p:cNvPr id="5" name="Imagem 4">
            <a:extLst>
              <a:ext uri="{FF2B5EF4-FFF2-40B4-BE49-F238E27FC236}">
                <a16:creationId xmlns:a16="http://schemas.microsoft.com/office/drawing/2014/main" id="{EBDAFEB6-B121-995C-B48B-2ED0B6A4A7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9720" y="1585167"/>
            <a:ext cx="4327585" cy="4327585"/>
          </a:xfrm>
          <a:prstGeom prst="rect">
            <a:avLst/>
          </a:prstGeom>
        </p:spPr>
      </p:pic>
    </p:spTree>
    <p:extLst>
      <p:ext uri="{BB962C8B-B14F-4D97-AF65-F5344CB8AC3E}">
        <p14:creationId xmlns:p14="http://schemas.microsoft.com/office/powerpoint/2010/main" val="265759987"/>
      </p:ext>
    </p:extLst>
  </p:cSld>
  <p:clrMapOvr>
    <a:overrideClrMapping bg1="lt1" tx1="dk1" bg2="lt2" tx2="dk2" accent1="accent1" accent2="accent2" accent3="accent3" accent4="accent4" accent5="accent5" accent6="accent6" hlink="hlink" folHlink="folHlink"/>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598815" y="709510"/>
            <a:ext cx="8229600" cy="778098"/>
          </a:xfrm>
          <a:ln>
            <a:solidFill>
              <a:schemeClr val="tx1"/>
            </a:solidFill>
          </a:ln>
        </p:spPr>
        <p:txBody>
          <a:bodyPr>
            <a:normAutofit/>
          </a:bodyPr>
          <a:lstStyle/>
          <a:p>
            <a:pPr algn="ctr"/>
            <a:r>
              <a:rPr lang="pt-BR" sz="3200" b="1" dirty="0"/>
              <a:t>Direito de Resposta</a:t>
            </a:r>
          </a:p>
        </p:txBody>
      </p:sp>
      <p:sp>
        <p:nvSpPr>
          <p:cNvPr id="4" name="Espaço Reservado para Conteúdo 3"/>
          <p:cNvSpPr>
            <a:spLocks noGrp="1"/>
          </p:cNvSpPr>
          <p:nvPr>
            <p:ph idx="1"/>
          </p:nvPr>
        </p:nvSpPr>
        <p:spPr>
          <a:xfrm>
            <a:off x="337789" y="1990505"/>
            <a:ext cx="6481157" cy="3918380"/>
          </a:xfrm>
          <a:ln>
            <a:solidFill>
              <a:schemeClr val="tx1"/>
            </a:solidFill>
          </a:ln>
        </p:spPr>
        <p:txBody>
          <a:bodyPr>
            <a:normAutofit fontScale="92500" lnSpcReduction="10000"/>
          </a:bodyPr>
          <a:lstStyle/>
          <a:p>
            <a:pPr marL="0" indent="0" algn="just">
              <a:buNone/>
            </a:pPr>
            <a:r>
              <a:rPr lang="pt-BR" dirty="0"/>
              <a:t>O direito de resposta é um direito fundamental garantido pela Constituição Federal de 1988 e regulamentado pela Lei nº 13.188/2015. Ele assegura que o ofendido possa responder a uma publicação de forma proporcional ao agravo. O direito de resposta equilibra a liberdade de expressão com a proteção da honra e da imagem, permitindo que a pessoa ofendida restabeleça a verdade ou apresente sua versão dos fatos, especialmente no ambiente digital.</a:t>
            </a:r>
            <a:endParaRPr lang="pt-BR" b="1" dirty="0"/>
          </a:p>
        </p:txBody>
      </p:sp>
      <p:pic>
        <p:nvPicPr>
          <p:cNvPr id="5" name="Imagem 4">
            <a:extLst>
              <a:ext uri="{FF2B5EF4-FFF2-40B4-BE49-F238E27FC236}">
                <a16:creationId xmlns:a16="http://schemas.microsoft.com/office/drawing/2014/main" id="{BC2F802D-A105-8B5A-D755-B67D887883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6421" y="1750900"/>
            <a:ext cx="4978801" cy="4397590"/>
          </a:xfrm>
          <a:prstGeom prst="rect">
            <a:avLst/>
          </a:prstGeom>
        </p:spPr>
      </p:pic>
    </p:spTree>
    <p:extLst>
      <p:ext uri="{BB962C8B-B14F-4D97-AF65-F5344CB8AC3E}">
        <p14:creationId xmlns:p14="http://schemas.microsoft.com/office/powerpoint/2010/main" val="1448605882"/>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aixaDeTexto 2"/>
          <p:cNvSpPr txBox="1"/>
          <p:nvPr/>
        </p:nvSpPr>
        <p:spPr>
          <a:xfrm>
            <a:off x="326396" y="946304"/>
            <a:ext cx="1140177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a:noFill/>
                </a:ln>
                <a:solidFill>
                  <a:prstClr val="black"/>
                </a:solidFill>
                <a:effectLst/>
                <a:uLnTx/>
                <a:uFillTx/>
                <a:latin typeface="Calibri"/>
                <a:ea typeface="+mn-ea"/>
                <a:cs typeface="+mn-cs"/>
              </a:rPr>
              <a:t>Contexto da Ditadura sem transparência:</a:t>
            </a:r>
            <a:endParaRPr kumimoji="0" lang="pt-BR" sz="40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CaixaDeTexto 3"/>
          <p:cNvSpPr txBox="1"/>
          <p:nvPr/>
        </p:nvSpPr>
        <p:spPr>
          <a:xfrm>
            <a:off x="958574" y="5557753"/>
            <a:ext cx="10769600"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a:ln>
                  <a:noFill/>
                </a:ln>
                <a:solidFill>
                  <a:prstClr val="black"/>
                </a:solidFill>
                <a:effectLst/>
                <a:uLnTx/>
                <a:uFillTx/>
                <a:latin typeface="Calibri"/>
                <a:ea typeface="+mn-ea"/>
                <a:cs typeface="+mn-cs"/>
              </a:rPr>
              <a:t>Fonte: http://apub.org.br/ditadura-militar-reducao-dos-servicos-publicos-e-facilidade-para-a-corrupcao/</a:t>
            </a:r>
          </a:p>
        </p:txBody>
      </p:sp>
      <p:graphicFrame>
        <p:nvGraphicFramePr>
          <p:cNvPr id="2" name="Tabela 1">
            <a:extLst>
              <a:ext uri="{FF2B5EF4-FFF2-40B4-BE49-F238E27FC236}">
                <a16:creationId xmlns:a16="http://schemas.microsoft.com/office/drawing/2014/main" id="{B51F0EF4-4EF2-C801-CAE6-04BFB5151112}"/>
              </a:ext>
            </a:extLst>
          </p:cNvPr>
          <p:cNvGraphicFramePr>
            <a:graphicFrameLocks noGrp="1"/>
          </p:cNvGraphicFramePr>
          <p:nvPr>
            <p:extLst>
              <p:ext uri="{D42A27DB-BD31-4B8C-83A1-F6EECF244321}">
                <p14:modId xmlns:p14="http://schemas.microsoft.com/office/powerpoint/2010/main" val="3358344076"/>
              </p:ext>
            </p:extLst>
          </p:nvPr>
        </p:nvGraphicFramePr>
        <p:xfrm>
          <a:off x="939052" y="1879309"/>
          <a:ext cx="10313895" cy="3453324"/>
        </p:xfrm>
        <a:graphic>
          <a:graphicData uri="http://schemas.openxmlformats.org/drawingml/2006/table">
            <a:tbl>
              <a:tblPr firstRow="1" bandRow="1">
                <a:tableStyleId>{5C22544A-7EE6-4342-B048-85BDC9FD1C3A}</a:tableStyleId>
              </a:tblPr>
              <a:tblGrid>
                <a:gridCol w="3437965">
                  <a:extLst>
                    <a:ext uri="{9D8B030D-6E8A-4147-A177-3AD203B41FA5}">
                      <a16:colId xmlns:a16="http://schemas.microsoft.com/office/drawing/2014/main" val="3211460696"/>
                    </a:ext>
                  </a:extLst>
                </a:gridCol>
                <a:gridCol w="3401211">
                  <a:extLst>
                    <a:ext uri="{9D8B030D-6E8A-4147-A177-3AD203B41FA5}">
                      <a16:colId xmlns:a16="http://schemas.microsoft.com/office/drawing/2014/main" val="2660565197"/>
                    </a:ext>
                  </a:extLst>
                </a:gridCol>
                <a:gridCol w="3474719">
                  <a:extLst>
                    <a:ext uri="{9D8B030D-6E8A-4147-A177-3AD203B41FA5}">
                      <a16:colId xmlns:a16="http://schemas.microsoft.com/office/drawing/2014/main" val="4173325953"/>
                    </a:ext>
                  </a:extLst>
                </a:gridCol>
              </a:tblGrid>
              <a:tr h="893004">
                <a:tc>
                  <a:txBody>
                    <a:bodyPr/>
                    <a:lstStyle/>
                    <a:p>
                      <a:pPr algn="ctr"/>
                      <a:r>
                        <a:rPr lang="pt-BR" sz="2800" b="1" dirty="0"/>
                        <a:t>Corrupção Velada</a:t>
                      </a:r>
                    </a:p>
                    <a:p>
                      <a:pPr algn="ctr"/>
                      <a:endParaRPr lang="pt-BR" dirty="0"/>
                    </a:p>
                  </a:txBody>
                  <a:tcPr/>
                </a:tc>
                <a:tc>
                  <a:txBody>
                    <a:bodyPr/>
                    <a:lstStyle/>
                    <a:p>
                      <a:pPr algn="ctr"/>
                      <a:r>
                        <a:rPr lang="pt-BR" sz="2400" b="1" dirty="0"/>
                        <a:t>Seletividade na Punição</a:t>
                      </a:r>
                    </a:p>
                    <a:p>
                      <a:pPr algn="ctr"/>
                      <a:endParaRPr lang="pt-BR" dirty="0"/>
                    </a:p>
                  </a:txBody>
                  <a:tcPr/>
                </a:tc>
                <a:tc>
                  <a:txBody>
                    <a:bodyPr/>
                    <a:lstStyle/>
                    <a:p>
                      <a:pPr algn="ctr"/>
                      <a:r>
                        <a:rPr lang="pt-BR" sz="2400" b="1" dirty="0"/>
                        <a:t>Grupos de Extermínio</a:t>
                      </a:r>
                    </a:p>
                  </a:txBody>
                  <a:tcPr/>
                </a:tc>
                <a:extLst>
                  <a:ext uri="{0D108BD9-81ED-4DB2-BD59-A6C34878D82A}">
                    <a16:rowId xmlns:a16="http://schemas.microsoft.com/office/drawing/2014/main" val="2228518646"/>
                  </a:ext>
                </a:extLst>
              </a:tr>
              <a:tr h="25603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dirty="0"/>
                        <a:t>A corrupção durante a ditadura militar não era noticiada devido à </a:t>
                      </a:r>
                      <a:r>
                        <a:rPr lang="pt-BR" b="1" dirty="0"/>
                        <a:t>censura rigorosa e à falta de transparência</a:t>
                      </a:r>
                      <a:r>
                        <a:rPr lang="pt-BR" dirty="0"/>
                        <a:t>. Era proibido expor os atos ilícitos dos militares. De 1.100 processos abertos, apenas cerca de 50 resultaram em punição.</a:t>
                      </a:r>
                    </a:p>
                    <a:p>
                      <a:pPr algn="ctr"/>
                      <a:endParaRPr lang="pt-BR"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dirty="0"/>
                        <a:t>As prisões de corruptos eram seletivas, com a maioria dos processos sendo engavetados ou acobertados, resultando em </a:t>
                      </a:r>
                      <a:r>
                        <a:rPr lang="pt-BR" b="1" dirty="0"/>
                        <a:t>impunidade para muitos envolvidos no regime</a:t>
                      </a:r>
                      <a:r>
                        <a:rPr lang="pt-BR" dirty="0"/>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dirty="0"/>
                        <a:t>A criação de grupos de extermínio, como o comandado pelo delegado Sérgio Fleury, responsável por </a:t>
                      </a:r>
                      <a:r>
                        <a:rPr lang="pt-BR" b="1" dirty="0"/>
                        <a:t>quase 200 execuções</a:t>
                      </a:r>
                      <a:r>
                        <a:rPr lang="pt-BR" dirty="0"/>
                        <a:t>, demonstrava a impunidade e a brutalidade do período.</a:t>
                      </a:r>
                    </a:p>
                    <a:p>
                      <a:pPr algn="ctr"/>
                      <a:endParaRPr lang="pt-BR" dirty="0"/>
                    </a:p>
                  </a:txBody>
                  <a:tcPr/>
                </a:tc>
                <a:extLst>
                  <a:ext uri="{0D108BD9-81ED-4DB2-BD59-A6C34878D82A}">
                    <a16:rowId xmlns:a16="http://schemas.microsoft.com/office/drawing/2014/main" val="2517738437"/>
                  </a:ext>
                </a:extLst>
              </a:tr>
            </a:tbl>
          </a:graphicData>
        </a:graphic>
      </p:graphicFrame>
    </p:spTree>
    <p:extLst>
      <p:ext uri="{BB962C8B-B14F-4D97-AF65-F5344CB8AC3E}">
        <p14:creationId xmlns:p14="http://schemas.microsoft.com/office/powerpoint/2010/main" val="388592837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981200" y="690274"/>
            <a:ext cx="8229600" cy="778098"/>
          </a:xfrm>
        </p:spPr>
        <p:txBody>
          <a:bodyPr>
            <a:normAutofit/>
          </a:bodyPr>
          <a:lstStyle/>
          <a:p>
            <a:pPr algn="ctr"/>
            <a:r>
              <a:rPr lang="pt-BR" sz="3200" b="1" dirty="0"/>
              <a:t>Limitações à imunidade parlamentar</a:t>
            </a:r>
          </a:p>
        </p:txBody>
      </p:sp>
      <p:sp>
        <p:nvSpPr>
          <p:cNvPr id="4" name="Espaço Reservado para Conteúdo 3"/>
          <p:cNvSpPr>
            <a:spLocks noGrp="1"/>
          </p:cNvSpPr>
          <p:nvPr>
            <p:ph idx="1"/>
          </p:nvPr>
        </p:nvSpPr>
        <p:spPr>
          <a:xfrm>
            <a:off x="914400" y="1774291"/>
            <a:ext cx="5725064" cy="3910070"/>
          </a:xfrm>
          <a:ln>
            <a:solidFill>
              <a:schemeClr val="tx1"/>
            </a:solidFill>
          </a:ln>
        </p:spPr>
        <p:txBody>
          <a:bodyPr>
            <a:normAutofit/>
          </a:bodyPr>
          <a:lstStyle/>
          <a:p>
            <a:pPr marL="0" indent="0" algn="just">
              <a:buNone/>
            </a:pPr>
            <a:r>
              <a:rPr lang="pt-BR" sz="2400" dirty="0"/>
              <a:t>Art. 29 VIII - inviolabilidade dos Vereadores por suas opiniões, palavras e votos no exercício do mandato e na circunscrição do Município;</a:t>
            </a:r>
          </a:p>
          <a:p>
            <a:pPr marL="0" indent="0" algn="just">
              <a:buNone/>
            </a:pPr>
            <a:r>
              <a:rPr lang="pt-BR" sz="2400" dirty="0"/>
              <a:t>MAS....... Manifestações injuriosas de parlamentares proferidas em redes sociais, de forma dolosa e genérica, com intenção de destruir reputações e sem qualquer indicação de prova que possa corroborar as acusações, não são protegidas pela imunidade parlamentar. </a:t>
            </a:r>
          </a:p>
        </p:txBody>
      </p:sp>
      <p:pic>
        <p:nvPicPr>
          <p:cNvPr id="5" name="Imagem 4">
            <a:extLst>
              <a:ext uri="{FF2B5EF4-FFF2-40B4-BE49-F238E27FC236}">
                <a16:creationId xmlns:a16="http://schemas.microsoft.com/office/drawing/2014/main" id="{C8210EDE-0CC9-4F46-7620-308A7DDC5A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99317" y="1290926"/>
            <a:ext cx="4876800" cy="4876800"/>
          </a:xfrm>
          <a:prstGeom prst="rect">
            <a:avLst/>
          </a:prstGeom>
        </p:spPr>
      </p:pic>
    </p:spTree>
    <p:extLst>
      <p:ext uri="{BB962C8B-B14F-4D97-AF65-F5344CB8AC3E}">
        <p14:creationId xmlns:p14="http://schemas.microsoft.com/office/powerpoint/2010/main" val="2269571351"/>
      </p:ext>
    </p:extLst>
  </p:cSld>
  <p:clrMapOvr>
    <a:overrideClrMapping bg1="lt1" tx1="dk1" bg2="lt2" tx2="dk2" accent1="accent1" accent2="accent2" accent3="accent3" accent4="accent4" accent5="accent5" accent6="accent6" hlink="hlink" folHlink="folHlink"/>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981200" y="723526"/>
            <a:ext cx="8229600" cy="778098"/>
          </a:xfrm>
          <a:ln>
            <a:solidFill>
              <a:schemeClr val="tx1"/>
            </a:solidFill>
          </a:ln>
        </p:spPr>
        <p:txBody>
          <a:bodyPr>
            <a:normAutofit fontScale="90000"/>
          </a:bodyPr>
          <a:lstStyle/>
          <a:p>
            <a:pPr algn="ctr"/>
            <a:r>
              <a:rPr lang="pt-BR" sz="3200" dirty="0"/>
              <a:t>Limites da liberdade de expressão para agentes públicos</a:t>
            </a:r>
            <a:endParaRPr lang="pt-BR" sz="3200" b="1" dirty="0"/>
          </a:p>
        </p:txBody>
      </p:sp>
      <p:graphicFrame>
        <p:nvGraphicFramePr>
          <p:cNvPr id="3" name="Espaço Reservado para Conteúdo 2"/>
          <p:cNvGraphicFramePr>
            <a:graphicFrameLocks noGrp="1"/>
          </p:cNvGraphicFramePr>
          <p:nvPr>
            <p:ph idx="1"/>
            <p:extLst>
              <p:ext uri="{D42A27DB-BD31-4B8C-83A1-F6EECF244321}">
                <p14:modId xmlns:p14="http://schemas.microsoft.com/office/powerpoint/2010/main" val="1794213135"/>
              </p:ext>
            </p:extLst>
          </p:nvPr>
        </p:nvGraphicFramePr>
        <p:xfrm>
          <a:off x="0" y="1679172"/>
          <a:ext cx="12192000" cy="5178829"/>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gridCol w="3048000">
                  <a:extLst>
                    <a:ext uri="{9D8B030D-6E8A-4147-A177-3AD203B41FA5}">
                      <a16:colId xmlns:a16="http://schemas.microsoft.com/office/drawing/2014/main" val="20003"/>
                    </a:ext>
                  </a:extLst>
                </a:gridCol>
              </a:tblGrid>
              <a:tr h="1015457">
                <a:tc>
                  <a:txBody>
                    <a:bodyPr/>
                    <a:lstStyle/>
                    <a:p>
                      <a:pPr algn="ctr"/>
                      <a:r>
                        <a:rPr lang="pt-BR" sz="1800" b="1" kern="1200" dirty="0">
                          <a:solidFill>
                            <a:schemeClr val="lt1"/>
                          </a:solidFill>
                          <a:effectLst/>
                          <a:latin typeface="+mn-lt"/>
                          <a:ea typeface="+mn-ea"/>
                          <a:cs typeface="+mn-cs"/>
                        </a:rPr>
                        <a:t>Tipo de Limite/Conduta Não Protegida</a:t>
                      </a:r>
                      <a:endParaRPr lang="pt-BR" dirty="0"/>
                    </a:p>
                  </a:txBody>
                  <a:tcPr/>
                </a:tc>
                <a:tc>
                  <a:txBody>
                    <a:bodyPr/>
                    <a:lstStyle/>
                    <a:p>
                      <a:pPr algn="ctr"/>
                      <a:r>
                        <a:rPr lang="pt-BR" sz="1800" b="1" kern="1200" dirty="0">
                          <a:solidFill>
                            <a:schemeClr val="lt1"/>
                          </a:solidFill>
                          <a:effectLst/>
                          <a:latin typeface="+mn-lt"/>
                          <a:ea typeface="+mn-ea"/>
                          <a:cs typeface="+mn-cs"/>
                        </a:rPr>
                        <a:t>Descrição</a:t>
                      </a:r>
                      <a:endParaRPr lang="pt-BR" dirty="0"/>
                    </a:p>
                  </a:txBody>
                  <a:tcPr/>
                </a:tc>
                <a:tc>
                  <a:txBody>
                    <a:bodyPr/>
                    <a:lstStyle/>
                    <a:p>
                      <a:pPr algn="ctr"/>
                      <a:r>
                        <a:rPr lang="pt-BR" sz="1800" b="1" kern="1200" dirty="0">
                          <a:solidFill>
                            <a:schemeClr val="lt1"/>
                          </a:solidFill>
                          <a:effectLst/>
                          <a:latin typeface="+mn-lt"/>
                          <a:ea typeface="+mn-ea"/>
                          <a:cs typeface="+mn-cs"/>
                        </a:rPr>
                        <a:t>Consequências (Administrativas, Civis, Criminais)</a:t>
                      </a:r>
                      <a:endParaRPr lang="pt-BR" dirty="0"/>
                    </a:p>
                  </a:txBody>
                  <a:tcPr/>
                </a:tc>
                <a:tc>
                  <a:txBody>
                    <a:bodyPr/>
                    <a:lstStyle/>
                    <a:p>
                      <a:pPr algn="ctr"/>
                      <a:r>
                        <a:rPr lang="pt-BR" sz="1800" b="1" kern="1200" dirty="0">
                          <a:solidFill>
                            <a:schemeClr val="lt1"/>
                          </a:solidFill>
                          <a:effectLst/>
                          <a:latin typeface="+mn-lt"/>
                          <a:ea typeface="+mn-ea"/>
                          <a:cs typeface="+mn-cs"/>
                        </a:rPr>
                        <a:t>Exemplos</a:t>
                      </a:r>
                      <a:endParaRPr lang="pt-BR" dirty="0"/>
                    </a:p>
                  </a:txBody>
                  <a:tcPr/>
                </a:tc>
                <a:extLst>
                  <a:ext uri="{0D108BD9-81ED-4DB2-BD59-A6C34878D82A}">
                    <a16:rowId xmlns:a16="http://schemas.microsoft.com/office/drawing/2014/main" val="10000"/>
                  </a:ext>
                </a:extLst>
              </a:tr>
              <a:tr h="2234005">
                <a:tc>
                  <a:txBody>
                    <a:bodyPr/>
                    <a:lstStyle/>
                    <a:p>
                      <a:pPr algn="ctr"/>
                      <a:r>
                        <a:rPr lang="pt-BR" sz="1800" b="1" kern="1200" dirty="0">
                          <a:solidFill>
                            <a:schemeClr val="dk1"/>
                          </a:solidFill>
                          <a:effectLst/>
                          <a:latin typeface="+mn-lt"/>
                          <a:ea typeface="+mn-ea"/>
                          <a:cs typeface="+mn-cs"/>
                        </a:rPr>
                        <a:t>Abuso do Direito de Criticar</a:t>
                      </a:r>
                      <a:endParaRPr lang="pt-BR" dirty="0"/>
                    </a:p>
                  </a:txBody>
                  <a:tcPr/>
                </a:tc>
                <a:tc>
                  <a:txBody>
                    <a:bodyPr/>
                    <a:lstStyle/>
                    <a:p>
                      <a:pPr algn="just"/>
                      <a:r>
                        <a:rPr lang="pt-BR" sz="1800" kern="1200" dirty="0">
                          <a:solidFill>
                            <a:schemeClr val="dk1"/>
                          </a:solidFill>
                          <a:effectLst/>
                          <a:latin typeface="+mn-lt"/>
                          <a:ea typeface="+mn-ea"/>
                          <a:cs typeface="+mn-cs"/>
                        </a:rPr>
                        <a:t>Manifestações injuriosas, difamatórias ou caluniosas, sem prova ou com intenção de destruir reputações</a:t>
                      </a:r>
                      <a:endParaRPr lang="pt-BR" dirty="0"/>
                    </a:p>
                  </a:txBody>
                  <a:tcPr/>
                </a:tc>
                <a:tc>
                  <a:txBody>
                    <a:bodyPr/>
                    <a:lstStyle/>
                    <a:p>
                      <a:pPr algn="just"/>
                      <a:r>
                        <a:rPr lang="pt-BR" sz="1800" kern="1200" dirty="0">
                          <a:solidFill>
                            <a:schemeClr val="dk1"/>
                          </a:solidFill>
                          <a:effectLst/>
                          <a:latin typeface="+mn-lt"/>
                          <a:ea typeface="+mn-ea"/>
                          <a:cs typeface="+mn-cs"/>
                        </a:rPr>
                        <a:t>Reparação por dano moral (civil), processos por difamação/calúnia (criminal), sanções disciplinares (administrativo).</a:t>
                      </a:r>
                      <a:endParaRPr lang="pt-BR" dirty="0"/>
                    </a:p>
                  </a:txBody>
                  <a:tcPr/>
                </a:tc>
                <a:tc>
                  <a:txBody>
                    <a:bodyPr/>
                    <a:lstStyle/>
                    <a:p>
                      <a:pPr algn="just"/>
                      <a:r>
                        <a:rPr lang="pt-BR" sz="1800" kern="1200" dirty="0">
                          <a:solidFill>
                            <a:schemeClr val="dk1"/>
                          </a:solidFill>
                          <a:effectLst/>
                          <a:latin typeface="+mn-lt"/>
                          <a:ea typeface="+mn-ea"/>
                          <a:cs typeface="+mn-cs"/>
                        </a:rPr>
                        <a:t>Vereador que acusa colega ou servidor de corrupção sem provas; servidor que difama superior ou colega em redes sociais.</a:t>
                      </a:r>
                      <a:endParaRPr lang="pt-BR" dirty="0"/>
                    </a:p>
                  </a:txBody>
                  <a:tcPr/>
                </a:tc>
                <a:extLst>
                  <a:ext uri="{0D108BD9-81ED-4DB2-BD59-A6C34878D82A}">
                    <a16:rowId xmlns:a16="http://schemas.microsoft.com/office/drawing/2014/main" val="10001"/>
                  </a:ext>
                </a:extLst>
              </a:tr>
              <a:tr h="1929367">
                <a:tc>
                  <a:txBody>
                    <a:bodyPr/>
                    <a:lstStyle/>
                    <a:p>
                      <a:pPr algn="ctr"/>
                      <a:r>
                        <a:rPr lang="pt-BR" sz="1800" b="1" kern="1200" dirty="0">
                          <a:solidFill>
                            <a:schemeClr val="dk1"/>
                          </a:solidFill>
                          <a:effectLst/>
                          <a:latin typeface="+mn-lt"/>
                          <a:ea typeface="+mn-ea"/>
                          <a:cs typeface="+mn-cs"/>
                        </a:rPr>
                        <a:t>Discursos de Ódio</a:t>
                      </a:r>
                      <a:endParaRPr lang="pt-BR" dirty="0"/>
                    </a:p>
                  </a:txBody>
                  <a:tcPr/>
                </a:tc>
                <a:tc>
                  <a:txBody>
                    <a:bodyPr/>
                    <a:lstStyle/>
                    <a:p>
                      <a:pPr algn="just"/>
                      <a:r>
                        <a:rPr lang="pt-BR" sz="1800" kern="1200" dirty="0">
                          <a:solidFill>
                            <a:schemeClr val="dk1"/>
                          </a:solidFill>
                          <a:effectLst/>
                          <a:latin typeface="+mn-lt"/>
                          <a:ea typeface="+mn-ea"/>
                          <a:cs typeface="+mn-cs"/>
                        </a:rPr>
                        <a:t>Conteúdo que incita violência, preconceito ou discriminação contra grupos, indivíduos ou instituições.</a:t>
                      </a:r>
                      <a:endParaRPr lang="pt-BR" dirty="0"/>
                    </a:p>
                  </a:txBody>
                  <a:tcPr/>
                </a:tc>
                <a:tc>
                  <a:txBody>
                    <a:bodyPr/>
                    <a:lstStyle/>
                    <a:p>
                      <a:pPr algn="just"/>
                      <a:r>
                        <a:rPr lang="pt-BR" sz="1800" kern="1200" dirty="0">
                          <a:solidFill>
                            <a:schemeClr val="dk1"/>
                          </a:solidFill>
                          <a:effectLst/>
                          <a:latin typeface="+mn-lt"/>
                          <a:ea typeface="+mn-ea"/>
                          <a:cs typeface="+mn-cs"/>
                        </a:rPr>
                        <a:t>Sanções civis e criminais (leis específicas), sanções disciplinares.</a:t>
                      </a:r>
                      <a:endParaRPr lang="pt-BR" dirty="0"/>
                    </a:p>
                  </a:txBody>
                  <a:tcPr/>
                </a:tc>
                <a:tc>
                  <a:txBody>
                    <a:bodyPr/>
                    <a:lstStyle/>
                    <a:p>
                      <a:pPr algn="just"/>
                      <a:r>
                        <a:rPr lang="pt-BR" sz="1800" kern="1200" dirty="0">
                          <a:solidFill>
                            <a:schemeClr val="dk1"/>
                          </a:solidFill>
                          <a:effectLst/>
                          <a:latin typeface="+mn-lt"/>
                          <a:ea typeface="+mn-ea"/>
                          <a:cs typeface="+mn-cs"/>
                        </a:rPr>
                        <a:t>Publicações racistas, </a:t>
                      </a:r>
                      <a:r>
                        <a:rPr lang="pt-BR" sz="1800" kern="1200" dirty="0" err="1">
                          <a:solidFill>
                            <a:schemeClr val="dk1"/>
                          </a:solidFill>
                          <a:effectLst/>
                          <a:latin typeface="+mn-lt"/>
                          <a:ea typeface="+mn-ea"/>
                          <a:cs typeface="+mn-cs"/>
                        </a:rPr>
                        <a:t>homofóbicas</a:t>
                      </a:r>
                      <a:r>
                        <a:rPr lang="pt-BR" sz="1800" kern="1200" dirty="0">
                          <a:solidFill>
                            <a:schemeClr val="dk1"/>
                          </a:solidFill>
                          <a:effectLst/>
                          <a:latin typeface="+mn-lt"/>
                          <a:ea typeface="+mn-ea"/>
                          <a:cs typeface="+mn-cs"/>
                        </a:rPr>
                        <a:t> ou que incitem violência contra minorias ou órgãos públicos.</a:t>
                      </a:r>
                      <a:endParaRPr lang="pt-BR" dirty="0"/>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974913137"/>
      </p:ext>
    </p:extLst>
  </p:cSld>
  <p:clrMapOvr>
    <a:overrideClrMapping bg1="lt1" tx1="dk1" bg2="lt2" tx2="dk2" accent1="accent1" accent2="accent2" accent3="accent3" accent4="accent4" accent5="accent5" accent6="accent6" hlink="hlink" folHlink="folHlink"/>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981200" y="668317"/>
            <a:ext cx="8229600" cy="778098"/>
          </a:xfrm>
          <a:ln>
            <a:solidFill>
              <a:schemeClr val="tx1"/>
            </a:solidFill>
          </a:ln>
        </p:spPr>
        <p:txBody>
          <a:bodyPr>
            <a:normAutofit fontScale="90000"/>
          </a:bodyPr>
          <a:lstStyle/>
          <a:p>
            <a:pPr algn="ctr"/>
            <a:r>
              <a:rPr lang="pt-BR" sz="3200" dirty="0"/>
              <a:t>Limites da liberdade de expressão para agentes públicos</a:t>
            </a:r>
            <a:endParaRPr lang="pt-BR" sz="3200" b="1" dirty="0"/>
          </a:p>
        </p:txBody>
      </p:sp>
      <p:graphicFrame>
        <p:nvGraphicFramePr>
          <p:cNvPr id="3" name="Espaço Reservado para Conteúdo 2"/>
          <p:cNvGraphicFramePr>
            <a:graphicFrameLocks noGrp="1"/>
          </p:cNvGraphicFramePr>
          <p:nvPr>
            <p:ph idx="1"/>
            <p:extLst>
              <p:ext uri="{D42A27DB-BD31-4B8C-83A1-F6EECF244321}">
                <p14:modId xmlns:p14="http://schemas.microsoft.com/office/powerpoint/2010/main" val="3824836122"/>
              </p:ext>
            </p:extLst>
          </p:nvPr>
        </p:nvGraphicFramePr>
        <p:xfrm>
          <a:off x="166254" y="1446415"/>
          <a:ext cx="12025744" cy="5348118"/>
        </p:xfrm>
        <a:graphic>
          <a:graphicData uri="http://schemas.openxmlformats.org/drawingml/2006/table">
            <a:tbl>
              <a:tblPr firstRow="1" bandRow="1">
                <a:tableStyleId>{5C22544A-7EE6-4342-B048-85BDC9FD1C3A}</a:tableStyleId>
              </a:tblPr>
              <a:tblGrid>
                <a:gridCol w="3006436">
                  <a:extLst>
                    <a:ext uri="{9D8B030D-6E8A-4147-A177-3AD203B41FA5}">
                      <a16:colId xmlns:a16="http://schemas.microsoft.com/office/drawing/2014/main" val="20000"/>
                    </a:ext>
                  </a:extLst>
                </a:gridCol>
                <a:gridCol w="3006436">
                  <a:extLst>
                    <a:ext uri="{9D8B030D-6E8A-4147-A177-3AD203B41FA5}">
                      <a16:colId xmlns:a16="http://schemas.microsoft.com/office/drawing/2014/main" val="20001"/>
                    </a:ext>
                  </a:extLst>
                </a:gridCol>
                <a:gridCol w="3006436">
                  <a:extLst>
                    <a:ext uri="{9D8B030D-6E8A-4147-A177-3AD203B41FA5}">
                      <a16:colId xmlns:a16="http://schemas.microsoft.com/office/drawing/2014/main" val="20002"/>
                    </a:ext>
                  </a:extLst>
                </a:gridCol>
                <a:gridCol w="3006436">
                  <a:extLst>
                    <a:ext uri="{9D8B030D-6E8A-4147-A177-3AD203B41FA5}">
                      <a16:colId xmlns:a16="http://schemas.microsoft.com/office/drawing/2014/main" val="20003"/>
                    </a:ext>
                  </a:extLst>
                </a:gridCol>
              </a:tblGrid>
              <a:tr h="836551">
                <a:tc>
                  <a:txBody>
                    <a:bodyPr/>
                    <a:lstStyle/>
                    <a:p>
                      <a:pPr algn="ctr"/>
                      <a:r>
                        <a:rPr lang="pt-BR" sz="1800" b="1" kern="1200" dirty="0">
                          <a:solidFill>
                            <a:schemeClr val="lt1"/>
                          </a:solidFill>
                          <a:effectLst/>
                          <a:latin typeface="+mn-lt"/>
                          <a:ea typeface="+mn-ea"/>
                          <a:cs typeface="+mn-cs"/>
                        </a:rPr>
                        <a:t>Tipo de Limite/Conduta Não Protegida</a:t>
                      </a:r>
                      <a:endParaRPr lang="pt-BR" dirty="0"/>
                    </a:p>
                  </a:txBody>
                  <a:tcPr/>
                </a:tc>
                <a:tc>
                  <a:txBody>
                    <a:bodyPr/>
                    <a:lstStyle/>
                    <a:p>
                      <a:pPr algn="ctr"/>
                      <a:r>
                        <a:rPr lang="pt-BR" sz="1800" b="1" kern="1200" dirty="0">
                          <a:solidFill>
                            <a:schemeClr val="lt1"/>
                          </a:solidFill>
                          <a:effectLst/>
                          <a:latin typeface="+mn-lt"/>
                          <a:ea typeface="+mn-ea"/>
                          <a:cs typeface="+mn-cs"/>
                        </a:rPr>
                        <a:t>Descrição</a:t>
                      </a:r>
                      <a:endParaRPr lang="pt-BR" dirty="0"/>
                    </a:p>
                  </a:txBody>
                  <a:tcPr/>
                </a:tc>
                <a:tc>
                  <a:txBody>
                    <a:bodyPr/>
                    <a:lstStyle/>
                    <a:p>
                      <a:pPr algn="ctr"/>
                      <a:r>
                        <a:rPr lang="pt-BR" sz="1800" b="1" kern="1200" dirty="0">
                          <a:solidFill>
                            <a:schemeClr val="lt1"/>
                          </a:solidFill>
                          <a:effectLst/>
                          <a:latin typeface="+mn-lt"/>
                          <a:ea typeface="+mn-ea"/>
                          <a:cs typeface="+mn-cs"/>
                        </a:rPr>
                        <a:t>Consequências (Administrativas, Civis, Criminais)</a:t>
                      </a:r>
                      <a:endParaRPr lang="pt-BR" dirty="0"/>
                    </a:p>
                  </a:txBody>
                  <a:tcPr/>
                </a:tc>
                <a:tc>
                  <a:txBody>
                    <a:bodyPr/>
                    <a:lstStyle/>
                    <a:p>
                      <a:pPr algn="ctr"/>
                      <a:r>
                        <a:rPr lang="pt-BR" sz="1800" b="1" kern="1200" dirty="0">
                          <a:solidFill>
                            <a:schemeClr val="lt1"/>
                          </a:solidFill>
                          <a:effectLst/>
                          <a:latin typeface="+mn-lt"/>
                          <a:ea typeface="+mn-ea"/>
                          <a:cs typeface="+mn-cs"/>
                        </a:rPr>
                        <a:t>Exemplos</a:t>
                      </a:r>
                      <a:endParaRPr lang="pt-BR" dirty="0"/>
                    </a:p>
                  </a:txBody>
                  <a:tcPr/>
                </a:tc>
                <a:extLst>
                  <a:ext uri="{0D108BD9-81ED-4DB2-BD59-A6C34878D82A}">
                    <a16:rowId xmlns:a16="http://schemas.microsoft.com/office/drawing/2014/main" val="10000"/>
                  </a:ext>
                </a:extLst>
              </a:tr>
              <a:tr h="2091376">
                <a:tc>
                  <a:txBody>
                    <a:bodyPr/>
                    <a:lstStyle/>
                    <a:p>
                      <a:pPr algn="ctr"/>
                      <a:r>
                        <a:rPr lang="pt-BR" sz="1800" b="1" kern="1200" dirty="0">
                          <a:solidFill>
                            <a:schemeClr val="dk1"/>
                          </a:solidFill>
                          <a:effectLst/>
                          <a:latin typeface="+mn-lt"/>
                          <a:ea typeface="+mn-ea"/>
                          <a:cs typeface="+mn-cs"/>
                        </a:rPr>
                        <a:t>Violação de Deveres Funcionais</a:t>
                      </a:r>
                      <a:endParaRPr lang="pt-BR" dirty="0"/>
                    </a:p>
                  </a:txBody>
                  <a:tcPr/>
                </a:tc>
                <a:tc>
                  <a:txBody>
                    <a:bodyPr/>
                    <a:lstStyle/>
                    <a:p>
                      <a:pPr algn="just"/>
                      <a:r>
                        <a:rPr lang="pt-BR" sz="1800" kern="1200" dirty="0">
                          <a:solidFill>
                            <a:schemeClr val="dk1"/>
                          </a:solidFill>
                          <a:effectLst/>
                          <a:latin typeface="+mn-lt"/>
                          <a:ea typeface="+mn-ea"/>
                          <a:cs typeface="+mn-cs"/>
                        </a:rPr>
                        <a:t>Críticas públicas que afetam negativamente a instituição, a hierarquia ou a disciplina interna, ou divulgação de informações confidenciais.</a:t>
                      </a:r>
                      <a:endParaRPr lang="pt-BR" dirty="0"/>
                    </a:p>
                  </a:txBody>
                  <a:tcPr/>
                </a:tc>
                <a:tc>
                  <a:txBody>
                    <a:bodyPr/>
                    <a:lstStyle/>
                    <a:p>
                      <a:pPr algn="just"/>
                      <a:r>
                        <a:rPr lang="pt-BR" sz="1800" kern="1200" dirty="0">
                          <a:solidFill>
                            <a:schemeClr val="dk1"/>
                          </a:solidFill>
                          <a:effectLst/>
                          <a:latin typeface="+mn-lt"/>
                          <a:ea typeface="+mn-ea"/>
                          <a:cs typeface="+mn-cs"/>
                        </a:rPr>
                        <a:t>Processo Administrativo Disciplinar (PAD) com possíveis sanções (censura, suspensão, perda de mandato/cargo), ações civis e criminais.</a:t>
                      </a:r>
                      <a:endParaRPr lang="pt-BR" dirty="0"/>
                    </a:p>
                  </a:txBody>
                  <a:tcPr/>
                </a:tc>
                <a:tc>
                  <a:txBody>
                    <a:bodyPr/>
                    <a:lstStyle/>
                    <a:p>
                      <a:pPr algn="just"/>
                      <a:r>
                        <a:rPr lang="pt-BR" sz="1800" kern="1200" dirty="0">
                          <a:solidFill>
                            <a:schemeClr val="dk1"/>
                          </a:solidFill>
                          <a:effectLst/>
                          <a:latin typeface="+mn-lt"/>
                          <a:ea typeface="+mn-ea"/>
                          <a:cs typeface="+mn-cs"/>
                        </a:rPr>
                        <a:t>Servidor que critica publicamente a gestão municipal com informações falsas; vereador que divulga dados sigilosos de processos administrativos.</a:t>
                      </a:r>
                      <a:endParaRPr lang="pt-BR" dirty="0"/>
                    </a:p>
                  </a:txBody>
                  <a:tcPr/>
                </a:tc>
                <a:extLst>
                  <a:ext uri="{0D108BD9-81ED-4DB2-BD59-A6C34878D82A}">
                    <a16:rowId xmlns:a16="http://schemas.microsoft.com/office/drawing/2014/main" val="10001"/>
                  </a:ext>
                </a:extLst>
              </a:tr>
              <a:tr h="2342342">
                <a:tc>
                  <a:txBody>
                    <a:bodyPr/>
                    <a:lstStyle/>
                    <a:p>
                      <a:pPr algn="ctr"/>
                      <a:r>
                        <a:rPr lang="pt-BR" sz="1800" b="1" kern="1200" dirty="0">
                          <a:solidFill>
                            <a:schemeClr val="dk1"/>
                          </a:solidFill>
                          <a:effectLst/>
                          <a:latin typeface="+mn-lt"/>
                          <a:ea typeface="+mn-ea"/>
                          <a:cs typeface="+mn-cs"/>
                        </a:rPr>
                        <a:t>Uso Indevido da Imunidade Parlamentar</a:t>
                      </a:r>
                      <a:endParaRPr lang="pt-BR" dirty="0"/>
                    </a:p>
                  </a:txBody>
                  <a:tcPr/>
                </a:tc>
                <a:tc>
                  <a:txBody>
                    <a:bodyPr/>
                    <a:lstStyle/>
                    <a:p>
                      <a:pPr algn="just"/>
                      <a:r>
                        <a:rPr lang="pt-BR" sz="1800" kern="1200" dirty="0">
                          <a:solidFill>
                            <a:schemeClr val="dk1"/>
                          </a:solidFill>
                          <a:effectLst/>
                          <a:latin typeface="+mn-lt"/>
                          <a:ea typeface="+mn-ea"/>
                          <a:cs typeface="+mn-cs"/>
                        </a:rPr>
                        <a:t>Manifestações de parlamentares em redes sociais que não possuem vínculo com o exercício do mandato ou que são manifestamente difamatórias/injuriosas</a:t>
                      </a:r>
                      <a:endParaRPr lang="pt-BR" dirty="0"/>
                    </a:p>
                  </a:txBody>
                  <a:tcPr/>
                </a:tc>
                <a:tc>
                  <a:txBody>
                    <a:bodyPr/>
                    <a:lstStyle/>
                    <a:p>
                      <a:pPr algn="just"/>
                      <a:r>
                        <a:rPr lang="pt-BR" sz="1800" kern="1200" dirty="0">
                          <a:solidFill>
                            <a:schemeClr val="dk1"/>
                          </a:solidFill>
                          <a:effectLst/>
                          <a:latin typeface="+mn-lt"/>
                          <a:ea typeface="+mn-ea"/>
                          <a:cs typeface="+mn-cs"/>
                        </a:rPr>
                        <a:t>Não proteção pela imunidade, sujeitando o parlamentar às mesmas consequências legais de um cidadão comum</a:t>
                      </a:r>
                      <a:endParaRPr lang="pt-BR" dirty="0"/>
                    </a:p>
                  </a:txBody>
                  <a:tcPr/>
                </a:tc>
                <a:tc>
                  <a:txBody>
                    <a:bodyPr/>
                    <a:lstStyle/>
                    <a:p>
                      <a:pPr algn="just"/>
                      <a:r>
                        <a:rPr lang="pt-BR" sz="1800" kern="1200" dirty="0">
                          <a:solidFill>
                            <a:schemeClr val="dk1"/>
                          </a:solidFill>
                          <a:effectLst/>
                          <a:latin typeface="+mn-lt"/>
                          <a:ea typeface="+mn-ea"/>
                          <a:cs typeface="+mn-cs"/>
                        </a:rPr>
                        <a:t>Vereador que usa redes sociais para ataques pessoais e genéricos a desafetos políticos, sem relação com sua função fiscalizatória.</a:t>
                      </a:r>
                      <a:endParaRPr lang="pt-BR" dirty="0"/>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004506390"/>
      </p:ext>
    </p:extLst>
  </p:cSld>
  <p:clrMapOvr>
    <a:overrideClrMapping bg1="lt1" tx1="dk1" bg2="lt2" tx2="dk2" accent1="accent1" accent2="accent2" accent3="accent3" accent4="accent4" accent5="accent5" accent6="accent6" hlink="hlink" folHlink="folHlink"/>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981200" y="790028"/>
            <a:ext cx="8229600" cy="778098"/>
          </a:xfrm>
          <a:ln>
            <a:solidFill>
              <a:schemeClr val="tx1"/>
            </a:solidFill>
          </a:ln>
        </p:spPr>
        <p:txBody>
          <a:bodyPr>
            <a:normAutofit fontScale="90000"/>
          </a:bodyPr>
          <a:lstStyle/>
          <a:p>
            <a:pPr algn="ctr"/>
            <a:r>
              <a:rPr lang="pt-BR" sz="3200" b="1" dirty="0"/>
              <a:t>TJPR mantém bloqueio (arresto) de bens de vereador após pedido da Promotoria por discurso misógino</a:t>
            </a:r>
          </a:p>
        </p:txBody>
      </p:sp>
      <p:sp>
        <p:nvSpPr>
          <p:cNvPr id="4" name="Espaço Reservado para Conteúdo 3"/>
          <p:cNvSpPr>
            <a:spLocks noGrp="1"/>
          </p:cNvSpPr>
          <p:nvPr>
            <p:ph idx="1"/>
          </p:nvPr>
        </p:nvSpPr>
        <p:spPr>
          <a:xfrm>
            <a:off x="241539" y="1941042"/>
            <a:ext cx="7832785" cy="4402975"/>
          </a:xfrm>
          <a:ln>
            <a:solidFill>
              <a:schemeClr val="tx1"/>
            </a:solidFill>
          </a:ln>
        </p:spPr>
        <p:txBody>
          <a:bodyPr>
            <a:normAutofit lnSpcReduction="10000"/>
          </a:bodyPr>
          <a:lstStyle/>
          <a:p>
            <a:pPr marL="0" indent="0" algn="just">
              <a:buNone/>
            </a:pPr>
            <a:r>
              <a:rPr lang="pt-BR" dirty="0"/>
              <a:t>O Tribunal de Justiça do Paraná (TJPR) manteve o bloqueio dos bens de um vereador de XXXXXXX por falas misóginas e de ódio proferidas durante sessões da Câmara Municipal. </a:t>
            </a:r>
          </a:p>
          <a:p>
            <a:pPr marL="0" indent="0" algn="just">
              <a:buNone/>
            </a:pPr>
            <a:r>
              <a:rPr lang="pt-BR" dirty="0"/>
              <a:t>A defesa do vereador alegou imunidade parlamentar, mas o relator, rejeitou o argumento. Ele destacou que </a:t>
            </a:r>
            <a:r>
              <a:rPr lang="pt-BR" b="1" dirty="0"/>
              <a:t>a imunidade não é absoluta</a:t>
            </a:r>
            <a:r>
              <a:rPr lang="pt-BR" dirty="0"/>
              <a:t> e que o discurso de ódio do vereador extrapolou os limites de sua função legislativa, violando princípios constitucionais como a dignidade da pessoa humana e a igualdade de gênero. </a:t>
            </a:r>
          </a:p>
        </p:txBody>
      </p:sp>
      <p:pic>
        <p:nvPicPr>
          <p:cNvPr id="5" name="Imagem 4">
            <a:extLst>
              <a:ext uri="{FF2B5EF4-FFF2-40B4-BE49-F238E27FC236}">
                <a16:creationId xmlns:a16="http://schemas.microsoft.com/office/drawing/2014/main" id="{021B017F-7097-A257-B082-675266172C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67516" y="2041789"/>
            <a:ext cx="3948545" cy="3948545"/>
          </a:xfrm>
          <a:prstGeom prst="rect">
            <a:avLst/>
          </a:prstGeom>
        </p:spPr>
      </p:pic>
    </p:spTree>
    <p:extLst>
      <p:ext uri="{BB962C8B-B14F-4D97-AF65-F5344CB8AC3E}">
        <p14:creationId xmlns:p14="http://schemas.microsoft.com/office/powerpoint/2010/main" val="4109216677"/>
      </p:ext>
    </p:extLst>
  </p:cSld>
  <p:clrMapOvr>
    <a:overrideClrMapping bg1="lt1" tx1="dk1" bg2="lt2" tx2="dk2" accent1="accent1" accent2="accent2" accent3="accent3" accent4="accent4" accent5="accent5" accent6="accent6" hlink="hlink" folHlink="folHlink"/>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981200" y="723525"/>
            <a:ext cx="8229600" cy="778098"/>
          </a:xfrm>
          <a:ln>
            <a:solidFill>
              <a:schemeClr val="tx1"/>
            </a:solidFill>
          </a:ln>
        </p:spPr>
        <p:txBody>
          <a:bodyPr>
            <a:normAutofit fontScale="90000"/>
          </a:bodyPr>
          <a:lstStyle/>
          <a:p>
            <a:pPr algn="ctr"/>
            <a:r>
              <a:rPr lang="pt-BR" sz="2800" b="1" dirty="0"/>
              <a:t>Vereador de XXXXXX é condenado por injúria </a:t>
            </a:r>
            <a:r>
              <a:rPr lang="pt-BR" sz="2800" b="1" dirty="0" err="1"/>
              <a:t>homofóbica</a:t>
            </a:r>
            <a:r>
              <a:rPr lang="pt-BR" sz="2800" b="1" dirty="0"/>
              <a:t> contra o ator Paulo Gustavo</a:t>
            </a:r>
            <a:endParaRPr lang="pt-BR" sz="3200" b="1" dirty="0"/>
          </a:p>
        </p:txBody>
      </p:sp>
      <p:sp>
        <p:nvSpPr>
          <p:cNvPr id="4" name="Espaço Reservado para Conteúdo 3"/>
          <p:cNvSpPr>
            <a:spLocks noGrp="1"/>
          </p:cNvSpPr>
          <p:nvPr>
            <p:ph idx="1"/>
          </p:nvPr>
        </p:nvSpPr>
        <p:spPr>
          <a:xfrm>
            <a:off x="381001" y="1667811"/>
            <a:ext cx="8229600" cy="5040560"/>
          </a:xfrm>
          <a:ln>
            <a:solidFill>
              <a:schemeClr val="tx1"/>
            </a:solidFill>
          </a:ln>
        </p:spPr>
        <p:txBody>
          <a:bodyPr>
            <a:normAutofit fontScale="85000" lnSpcReduction="20000"/>
          </a:bodyPr>
          <a:lstStyle/>
          <a:p>
            <a:pPr marL="0" indent="0" algn="just">
              <a:buNone/>
            </a:pPr>
            <a:r>
              <a:rPr lang="pt-BR" dirty="0"/>
              <a:t>Um vereador de XXXXXX (PR) foi condenador a 3 anos de prisão e pagamento de multa por ter usado palavras que, como consta na decisão, tinham a intenção "clara em atacar pessoas e famílias LGBTQIAPN+ e propagar seu ódio". O discurso foi proferido durante a sessão da Câmara de Vereadores. O vereador agrediu verbalmente o ator Paulo Gustavo.   </a:t>
            </a:r>
          </a:p>
          <a:p>
            <a:pPr marL="0" indent="0" algn="just">
              <a:buNone/>
            </a:pPr>
            <a:r>
              <a:rPr lang="pt-BR" dirty="0"/>
              <a:t>O juiz considerou que houve uma "conduta destinada, única e exclusivamente, a incitar discriminação à vítima e à coletividade, em razão de orientação sexual". As conclusões se basearam em afirmações do vereador como "nos celulares, na televisão, o ator Gustavo; é Gustavo, é homem, né? Internado com COVID e seu marido torcendo pela melhora dele. (...) Tem que saber quem seria a mulher dos dois, pra poder agradecer. (...) E assim é mulher, quem é a mãe das duas? Nós não podemos perder, realmente, o que há no coração de uma mãe; o que é de mais bonito, uma família unida: pai e mãe, não marido com marido ou marida com marida, não sei como fala essa porcaria, de tanto que eu odeio isso".  </a:t>
            </a:r>
          </a:p>
        </p:txBody>
      </p:sp>
      <p:pic>
        <p:nvPicPr>
          <p:cNvPr id="5" name="Imagem 4">
            <a:extLst>
              <a:ext uri="{FF2B5EF4-FFF2-40B4-BE49-F238E27FC236}">
                <a16:creationId xmlns:a16="http://schemas.microsoft.com/office/drawing/2014/main" id="{80023B37-149E-F045-4225-664379F815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959734" y="2314956"/>
            <a:ext cx="3232266" cy="3232266"/>
          </a:xfrm>
          <a:prstGeom prst="rect">
            <a:avLst/>
          </a:prstGeom>
        </p:spPr>
      </p:pic>
    </p:spTree>
    <p:extLst>
      <p:ext uri="{BB962C8B-B14F-4D97-AF65-F5344CB8AC3E}">
        <p14:creationId xmlns:p14="http://schemas.microsoft.com/office/powerpoint/2010/main" val="2489200831"/>
      </p:ext>
    </p:extLst>
  </p:cSld>
  <p:clrMapOvr>
    <a:overrideClrMapping bg1="lt1" tx1="dk1" bg2="lt2" tx2="dk2" accent1="accent1" accent2="accent2" accent3="accent3" accent4="accent4" accent5="accent5" accent6="accent6" hlink="hlink" folHlink="folHlink"/>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981200" y="723526"/>
            <a:ext cx="8229600" cy="778098"/>
          </a:xfrm>
          <a:ln>
            <a:solidFill>
              <a:schemeClr val="tx1"/>
            </a:solidFill>
          </a:ln>
        </p:spPr>
        <p:txBody>
          <a:bodyPr>
            <a:normAutofit fontScale="90000"/>
          </a:bodyPr>
          <a:lstStyle/>
          <a:p>
            <a:pPr algn="ctr"/>
            <a:r>
              <a:rPr lang="pt-BR" sz="2800" b="1" dirty="0"/>
              <a:t>Vereador de XXXXXX(RS) é condenado a pagar R$100 mil por proferir discurso discriminatório</a:t>
            </a:r>
            <a:endParaRPr lang="pt-BR" sz="3200" b="1" dirty="0"/>
          </a:p>
        </p:txBody>
      </p:sp>
      <p:sp>
        <p:nvSpPr>
          <p:cNvPr id="4" name="Espaço Reservado para Conteúdo 3"/>
          <p:cNvSpPr>
            <a:spLocks noGrp="1"/>
          </p:cNvSpPr>
          <p:nvPr>
            <p:ph idx="1"/>
          </p:nvPr>
        </p:nvSpPr>
        <p:spPr>
          <a:xfrm>
            <a:off x="169025" y="1717369"/>
            <a:ext cx="8229600" cy="4417105"/>
          </a:xfrm>
          <a:ln>
            <a:solidFill>
              <a:schemeClr val="tx1"/>
            </a:solidFill>
          </a:ln>
        </p:spPr>
        <p:txBody>
          <a:bodyPr>
            <a:normAutofit fontScale="77500" lnSpcReduction="20000"/>
          </a:bodyPr>
          <a:lstStyle/>
          <a:p>
            <a:pPr marL="0" indent="0" algn="just">
              <a:buNone/>
            </a:pPr>
            <a:r>
              <a:rPr lang="pt-BR" dirty="0"/>
              <a:t>A Justiça Federal condenou um vereador ao pagamento de danos morais coletivos por proferir discurso xenofóbico. </a:t>
            </a:r>
          </a:p>
          <a:p>
            <a:pPr marL="0" indent="0" algn="just">
              <a:buNone/>
            </a:pPr>
            <a:r>
              <a:rPr lang="pt-BR" dirty="0"/>
              <a:t>Os autores narraram que o vereador, durante uma sessão da Câmara Municipal, expressou sua opinião sobre o resgate de mais de duzentos trabalhadores que foram flagrados em condições degradantes, análogas à escravidão, em vinícolas do município de XXXXX. </a:t>
            </a:r>
          </a:p>
          <a:p>
            <a:pPr marL="0" indent="0" algn="just">
              <a:buNone/>
            </a:pPr>
            <a:r>
              <a:rPr lang="pt-BR" dirty="0"/>
              <a:t>O parlamentar, em sua fala, promoveu xenofobia e discriminação em relação aos nordestinos, especialmente ao povo do estado da Bahia, utilizando termos pejorativos, que denotam o racismo estrutural do Brasil, atacando, inclusive, a atuação das autoridades nas atividades de fiscalização. Eles apontaram trechos do discurso do vereador, que repercutiu nacionalmente: </a:t>
            </a:r>
            <a:r>
              <a:rPr lang="pt-BR" b="1" u="sng" dirty="0"/>
              <a:t>“Não contratem mais aquela gente 'lá de cima'”; "Agora com os baianos, que a única cultura que eles têm é viver na praia tocando tambor”.</a:t>
            </a:r>
          </a:p>
          <a:p>
            <a:pPr marL="0" indent="0" algn="just">
              <a:buNone/>
            </a:pPr>
            <a:r>
              <a:rPr lang="pt-BR" dirty="0"/>
              <a:t>Em sua defesa, o réu pleiteou pelo benefício da imunidade parlamentar. </a:t>
            </a:r>
          </a:p>
        </p:txBody>
      </p:sp>
      <p:sp>
        <p:nvSpPr>
          <p:cNvPr id="3" name="AutoShape 2" descr="Imagem de ">
            <a:extLst>
              <a:ext uri="{FF2B5EF4-FFF2-40B4-BE49-F238E27FC236}">
                <a16:creationId xmlns:a16="http://schemas.microsoft.com/office/drawing/2014/main" id="{B87BE4DF-7483-6A37-92EF-E82918405FE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6" name="Imagem 5">
            <a:extLst>
              <a:ext uri="{FF2B5EF4-FFF2-40B4-BE49-F238E27FC236}">
                <a16:creationId xmlns:a16="http://schemas.microsoft.com/office/drawing/2014/main" id="{6EA81345-D107-B765-F92B-C671D5193C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41575" y="1963189"/>
            <a:ext cx="3581400" cy="3581400"/>
          </a:xfrm>
          <a:prstGeom prst="rect">
            <a:avLst/>
          </a:prstGeom>
        </p:spPr>
      </p:pic>
    </p:spTree>
    <p:extLst>
      <p:ext uri="{BB962C8B-B14F-4D97-AF65-F5344CB8AC3E}">
        <p14:creationId xmlns:p14="http://schemas.microsoft.com/office/powerpoint/2010/main" val="359745371"/>
      </p:ext>
    </p:extLst>
  </p:cSld>
  <p:clrMapOvr>
    <a:overrideClrMapping bg1="lt1" tx1="dk1" bg2="lt2" tx2="dk2" accent1="accent1" accent2="accent2" accent3="accent3" accent4="accent4" accent5="accent5" accent6="accent6" hlink="hlink" folHlink="folHlink"/>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468283" y="1801305"/>
            <a:ext cx="7562909" cy="4987684"/>
          </a:xfrm>
          <a:ln>
            <a:solidFill>
              <a:schemeClr val="tx1"/>
            </a:solidFill>
          </a:ln>
        </p:spPr>
        <p:txBody>
          <a:bodyPr>
            <a:noAutofit/>
          </a:bodyPr>
          <a:lstStyle/>
          <a:p>
            <a:pPr marL="0" indent="0" algn="just">
              <a:lnSpc>
                <a:spcPct val="107000"/>
              </a:lnSpc>
              <a:spcAft>
                <a:spcPts val="240"/>
              </a:spcAft>
              <a:buNone/>
            </a:pPr>
            <a:r>
              <a:rPr lang="pt-BR" sz="2100" dirty="0">
                <a:solidFill>
                  <a:srgbClr val="000000"/>
                </a:solidFill>
                <a:ea typeface="Times New Roman" panose="02020603050405020304" pitchFamily="18" charset="0"/>
              </a:rPr>
              <a:t>A CF protege a intimidade, a vida privada, a honra e a imagem das pessoas. Assim entendeu a 8ª Câmara de Direito Público do TJ/SP ao manter a condenação da Prefeitura de Paulínia a indenizar por danos morais uma aluna que teve sua imagem exposta nas redes sociais por uma professora da rede pública. </a:t>
            </a:r>
          </a:p>
          <a:p>
            <a:pPr marL="0" indent="0" algn="just">
              <a:lnSpc>
                <a:spcPct val="107000"/>
              </a:lnSpc>
              <a:spcAft>
                <a:spcPts val="240"/>
              </a:spcAft>
              <a:buNone/>
            </a:pPr>
            <a:r>
              <a:rPr lang="pt-BR" sz="2100" dirty="0">
                <a:solidFill>
                  <a:srgbClr val="000000"/>
                </a:solidFill>
                <a:ea typeface="Times New Roman" panose="02020603050405020304" pitchFamily="18" charset="0"/>
              </a:rPr>
              <a:t>De acordo com os autos, a professora fotografou a criança sem autorização e enviou a imagem em um grupo de WhatsApp </a:t>
            </a:r>
            <a:r>
              <a:rPr lang="pt-BR" sz="2100" b="1" dirty="0">
                <a:solidFill>
                  <a:srgbClr val="000000"/>
                </a:solidFill>
                <a:ea typeface="Times New Roman" panose="02020603050405020304" pitchFamily="18" charset="0"/>
              </a:rPr>
              <a:t>com legenda pejorativa devido aos cabelos crespos e volumosos da menina</a:t>
            </a:r>
            <a:r>
              <a:rPr lang="pt-BR" sz="2100" dirty="0">
                <a:solidFill>
                  <a:srgbClr val="000000"/>
                </a:solidFill>
                <a:ea typeface="Times New Roman" panose="02020603050405020304" pitchFamily="18" charset="0"/>
              </a:rPr>
              <a:t>. Em seguida, a filha da professora também compartilhou a foto da menina em uma rede social com outra legenda, em mesmo tom vexatório à aparência da menor. A mãe da aluna tomou conhecimento dos fatos por meio de terceiros que viram a postagem e, então, ajuizou a ação.</a:t>
            </a:r>
            <a:r>
              <a:rPr lang="pt-BR" sz="2100" dirty="0">
                <a:solidFill>
                  <a:srgbClr val="000000"/>
                </a:solidFill>
                <a:ea typeface="Times New Roman" panose="02020603050405020304" pitchFamily="18" charset="0"/>
                <a:cs typeface="Calibri" panose="020F0502020204030204" pitchFamily="34" charset="0"/>
              </a:rPr>
              <a:t> </a:t>
            </a:r>
            <a:r>
              <a:rPr lang="pt-BR" sz="2100" dirty="0">
                <a:solidFill>
                  <a:srgbClr val="000000"/>
                </a:solidFill>
                <a:ea typeface="Times New Roman" panose="02020603050405020304" pitchFamily="18" charset="0"/>
              </a:rPr>
              <a:t>Revista </a:t>
            </a:r>
            <a:r>
              <a:rPr lang="pt-BR" sz="2100" b="1" dirty="0">
                <a:solidFill>
                  <a:srgbClr val="000000"/>
                </a:solidFill>
                <a:ea typeface="Times New Roman" panose="02020603050405020304" pitchFamily="18" charset="0"/>
              </a:rPr>
              <a:t>Consultor Jurídico</a:t>
            </a:r>
            <a:r>
              <a:rPr lang="pt-BR" sz="2100" dirty="0">
                <a:solidFill>
                  <a:srgbClr val="000000"/>
                </a:solidFill>
                <a:ea typeface="Times New Roman" panose="02020603050405020304" pitchFamily="18" charset="0"/>
              </a:rPr>
              <a:t>, 31 de março de 2021</a:t>
            </a:r>
            <a:endParaRPr lang="pt-BR" sz="2100" b="1" dirty="0">
              <a:ea typeface="Times New Roman" panose="02020603050405020304" pitchFamily="18" charset="0"/>
            </a:endParaRPr>
          </a:p>
          <a:p>
            <a:pPr marL="0" indent="0" algn="just">
              <a:lnSpc>
                <a:spcPct val="107000"/>
              </a:lnSpc>
              <a:spcAft>
                <a:spcPts val="240"/>
              </a:spcAft>
              <a:buNone/>
            </a:pPr>
            <a:endParaRPr lang="pt-BR" sz="2000" dirty="0">
              <a:latin typeface="Calibri" panose="020F0502020204030204" pitchFamily="34" charset="0"/>
              <a:ea typeface="Times New Roman" panose="02020603050405020304" pitchFamily="18" charset="0"/>
            </a:endParaRPr>
          </a:p>
          <a:p>
            <a:pPr marL="0" indent="0" algn="just">
              <a:lnSpc>
                <a:spcPct val="107000"/>
              </a:lnSpc>
              <a:spcAft>
                <a:spcPts val="240"/>
              </a:spcAft>
              <a:buNone/>
            </a:pPr>
            <a:endParaRPr lang="pt-BR" sz="2000" dirty="0">
              <a:latin typeface="Calibri" panose="020F0502020204030204" pitchFamily="34" charset="0"/>
              <a:ea typeface="Times New Roman" panose="02020603050405020304" pitchFamily="18" charset="0"/>
            </a:endParaRPr>
          </a:p>
          <a:p>
            <a:pPr marL="0" indent="0" algn="just">
              <a:lnSpc>
                <a:spcPct val="107000"/>
              </a:lnSpc>
              <a:spcAft>
                <a:spcPts val="240"/>
              </a:spcAft>
              <a:buNone/>
            </a:pPr>
            <a:endParaRPr lang="pt-BR" sz="2000" dirty="0">
              <a:ea typeface="Times New Roman" panose="02020603050405020304" pitchFamily="18" charset="0"/>
            </a:endParaRPr>
          </a:p>
        </p:txBody>
      </p:sp>
      <p:pic>
        <p:nvPicPr>
          <p:cNvPr id="4" name="Imagem 3">
            <a:extLst>
              <a:ext uri="{FF2B5EF4-FFF2-40B4-BE49-F238E27FC236}">
                <a16:creationId xmlns:a16="http://schemas.microsoft.com/office/drawing/2014/main" id="{5B8544EE-ECEE-FB1A-DA21-1C09560D30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9809" y="2153309"/>
            <a:ext cx="3815542" cy="3815542"/>
          </a:xfrm>
          <a:prstGeom prst="rect">
            <a:avLst/>
          </a:prstGeom>
        </p:spPr>
      </p:pic>
      <p:sp>
        <p:nvSpPr>
          <p:cNvPr id="6" name="CaixaDeTexto 5">
            <a:extLst>
              <a:ext uri="{FF2B5EF4-FFF2-40B4-BE49-F238E27FC236}">
                <a16:creationId xmlns:a16="http://schemas.microsoft.com/office/drawing/2014/main" id="{A601BDED-7C00-FD26-49CD-1972969FC237}"/>
              </a:ext>
            </a:extLst>
          </p:cNvPr>
          <p:cNvSpPr txBox="1"/>
          <p:nvPr/>
        </p:nvSpPr>
        <p:spPr>
          <a:xfrm>
            <a:off x="928777" y="742938"/>
            <a:ext cx="10334445" cy="1058367"/>
          </a:xfrm>
          <a:prstGeom prst="rect">
            <a:avLst/>
          </a:prstGeom>
          <a:noFill/>
          <a:ln>
            <a:solidFill>
              <a:schemeClr val="tx1"/>
            </a:solidFill>
          </a:ln>
        </p:spPr>
        <p:txBody>
          <a:bodyPr wrap="square">
            <a:spAutoFit/>
          </a:bodyPr>
          <a:lstStyle/>
          <a:p>
            <a:pPr marL="0" indent="0" algn="ctr">
              <a:lnSpc>
                <a:spcPct val="107000"/>
              </a:lnSpc>
              <a:spcAft>
                <a:spcPts val="240"/>
              </a:spcAft>
              <a:buNone/>
            </a:pPr>
            <a:r>
              <a:rPr lang="pt-BR" sz="3000" b="1" dirty="0">
                <a:solidFill>
                  <a:srgbClr val="000000"/>
                </a:solidFill>
                <a:ea typeface="Times New Roman" panose="02020603050405020304" pitchFamily="18" charset="0"/>
              </a:rPr>
              <a:t>MUNICÍPIO DEVE INDENIZAR ALUNA QUE TEVE IMAGEM EXPOSTA POR PROFESSORA</a:t>
            </a:r>
            <a:r>
              <a:rPr lang="pt-BR" sz="1800" dirty="0">
                <a:solidFill>
                  <a:srgbClr val="000000"/>
                </a:solidFill>
                <a:ea typeface="Times New Roman" panose="02020603050405020304" pitchFamily="18" charset="0"/>
              </a:rPr>
              <a:t>. </a:t>
            </a:r>
          </a:p>
        </p:txBody>
      </p:sp>
    </p:spTree>
    <p:extLst>
      <p:ext uri="{BB962C8B-B14F-4D97-AF65-F5344CB8AC3E}">
        <p14:creationId xmlns:p14="http://schemas.microsoft.com/office/powerpoint/2010/main" val="1394374605"/>
      </p:ext>
    </p:extLst>
  </p:cSld>
  <p:clrMapOvr>
    <a:overrideClrMapping bg1="lt1" tx1="dk1" bg2="lt2" tx2="dk2" accent1="accent1" accent2="accent2" accent3="accent3" accent4="accent4" accent5="accent5" accent6="accent6" hlink="hlink" folHlink="folHlink"/>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126521" y="860436"/>
            <a:ext cx="8229600" cy="5616624"/>
          </a:xfrm>
          <a:ln>
            <a:solidFill>
              <a:schemeClr val="tx1"/>
            </a:solidFill>
          </a:ln>
        </p:spPr>
        <p:txBody>
          <a:bodyPr>
            <a:noAutofit/>
          </a:bodyPr>
          <a:lstStyle/>
          <a:p>
            <a:pPr marL="0" indent="0" algn="just">
              <a:lnSpc>
                <a:spcPct val="107000"/>
              </a:lnSpc>
              <a:spcAft>
                <a:spcPts val="800"/>
              </a:spcAft>
              <a:buNone/>
            </a:pPr>
            <a:r>
              <a:rPr lang="pt-BR" sz="2100" dirty="0">
                <a:ea typeface="Times New Roman" panose="02020603050405020304" pitchFamily="18" charset="0"/>
                <a:cs typeface="Times New Roman" panose="02020603050405020304" pitchFamily="18" charset="0"/>
              </a:rPr>
              <a:t>APELAÇÕES CÍVEIS - INDENIZAÇÃO POR DANOS MORAIS E MATERIAIS - </a:t>
            </a:r>
            <a:r>
              <a:rPr lang="pt-BR" sz="2100" b="1" dirty="0">
                <a:ea typeface="Times New Roman" panose="02020603050405020304" pitchFamily="18" charset="0"/>
                <a:cs typeface="Times New Roman" panose="02020603050405020304" pitchFamily="18" charset="0"/>
              </a:rPr>
              <a:t>INSTITUIÇÃO DE ENSINO DA REDE PÚBLICA ESTADUAL - BRIGA DE ALUNOS - INTIMIDAÇÃO SISTEMÁTICA NAS REDES SOCIAIS ("CYBERBULLYING") - MORTE NAS DEPENDÊNCIAS DA ESCOLA - RESPONSABILIDADE - CONDUTA OMISSIVA - RESPONSABILIDADE CIVIL SUBJETIVA DO MUNICÍPIO - DEVER DE VIGILÂNCIA - OBRIGAÇÃO DE INDENIZAR</a:t>
            </a:r>
            <a:r>
              <a:rPr lang="pt-BR" sz="2100" dirty="0">
                <a:ea typeface="Times New Roman" panose="02020603050405020304" pitchFamily="18" charset="0"/>
                <a:cs typeface="Times New Roman" panose="02020603050405020304" pitchFamily="18" charset="0"/>
              </a:rPr>
              <a:t> - MORTE DO FILHO: DANO MORAL PRESUMIDO - RESPONSABILIDADE OBJETIVA - FAMÍLIA DE BAIXA RENDA - DEPENDÊNCIA ECONÔMICA PRESUMIDA - DANOS MATERIAIS INDENIZÁVEIS - PENSIONAMENTO MENSAL. 1- A </a:t>
            </a:r>
            <a:r>
              <a:rPr lang="pt-BR" sz="2100" b="1" dirty="0">
                <a:ea typeface="Times New Roman" panose="02020603050405020304" pitchFamily="18" charset="0"/>
                <a:cs typeface="Times New Roman" panose="02020603050405020304" pitchFamily="18" charset="0"/>
              </a:rPr>
              <a:t>responsabilidade civil do ente público exige a prova de três pressupostos, que são o fato administrativo - comissivo ou omissivo, legítimo ou ilegítimo, singular ou coletivo atribuído ao Poder Público -, o dano material ou moral e o nexo causal entre o fato administrativo e o dano</a:t>
            </a:r>
            <a:r>
              <a:rPr lang="pt-BR" sz="2100" dirty="0">
                <a:ea typeface="Times New Roman" panose="02020603050405020304" pitchFamily="18" charset="0"/>
                <a:cs typeface="Times New Roman" panose="02020603050405020304" pitchFamily="18" charset="0"/>
              </a:rPr>
              <a:t>; 2- Nos termos da Lei nº 13.185/15, é dever da instituição de ensino combater a violência e a intimidação sistemática ("bullying" e "cyberbullying") ...</a:t>
            </a:r>
            <a:endParaRPr lang="pt-BR" sz="2100" dirty="0">
              <a:ea typeface="Times New Roman" panose="02020603050405020304" pitchFamily="18" charset="0"/>
            </a:endParaRPr>
          </a:p>
        </p:txBody>
      </p:sp>
      <p:pic>
        <p:nvPicPr>
          <p:cNvPr id="4" name="Imagem 3">
            <a:extLst>
              <a:ext uri="{FF2B5EF4-FFF2-40B4-BE49-F238E27FC236}">
                <a16:creationId xmlns:a16="http://schemas.microsoft.com/office/drawing/2014/main" id="{1DB6E6C2-84F5-9D32-4083-D3086E7AD9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36479" y="1954248"/>
            <a:ext cx="3429000" cy="3429000"/>
          </a:xfrm>
          <a:prstGeom prst="rect">
            <a:avLst/>
          </a:prstGeom>
        </p:spPr>
      </p:pic>
    </p:spTree>
    <p:extLst>
      <p:ext uri="{BB962C8B-B14F-4D97-AF65-F5344CB8AC3E}">
        <p14:creationId xmlns:p14="http://schemas.microsoft.com/office/powerpoint/2010/main" val="2178129156"/>
      </p:ext>
    </p:extLst>
  </p:cSld>
  <p:clrMapOvr>
    <a:overrideClrMapping bg1="lt1" tx1="dk1" bg2="lt2" tx2="dk2" accent1="accent1" accent2="accent2" accent3="accent3" accent4="accent4" accent5="accent5" accent6="accent6" hlink="hlink" folHlink="folHlink"/>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133002" y="714894"/>
            <a:ext cx="7248699" cy="6143105"/>
          </a:xfrm>
          <a:ln>
            <a:solidFill>
              <a:schemeClr val="tx1"/>
            </a:solidFill>
          </a:ln>
        </p:spPr>
        <p:txBody>
          <a:bodyPr>
            <a:noAutofit/>
          </a:bodyPr>
          <a:lstStyle/>
          <a:p>
            <a:pPr marL="0" indent="0" algn="just">
              <a:lnSpc>
                <a:spcPct val="107000"/>
              </a:lnSpc>
              <a:spcAft>
                <a:spcPts val="800"/>
              </a:spcAft>
              <a:buNone/>
            </a:pPr>
            <a:r>
              <a:rPr lang="pt-BR" sz="2200" dirty="0">
                <a:ea typeface="Times New Roman" panose="02020603050405020304" pitchFamily="18" charset="0"/>
                <a:cs typeface="Times New Roman" panose="02020603050405020304" pitchFamily="18" charset="0"/>
              </a:rPr>
              <a:t>3- </a:t>
            </a:r>
            <a:r>
              <a:rPr lang="pt-BR" sz="2200" b="1" dirty="0">
                <a:ea typeface="Times New Roman" panose="02020603050405020304" pitchFamily="18" charset="0"/>
                <a:cs typeface="Times New Roman" panose="02020603050405020304" pitchFamily="18" charset="0"/>
              </a:rPr>
              <a:t>O estabelecimento de ensino tem o dever de guarda e preservação da integridade física dos seus alunos, devendo ter atuação preventiva para evitar danos ou ofensas aos estudantes</a:t>
            </a:r>
            <a:r>
              <a:rPr lang="pt-BR" sz="2200" dirty="0">
                <a:ea typeface="Times New Roman" panose="02020603050405020304" pitchFamily="18" charset="0"/>
                <a:cs typeface="Times New Roman" panose="02020603050405020304" pitchFamily="18" charset="0"/>
              </a:rPr>
              <a:t>; 4- De acordo com a prova dos autos, um aluno que praticava intimidação sistemática ("</a:t>
            </a:r>
            <a:r>
              <a:rPr lang="pt-BR" sz="2200" b="1" dirty="0">
                <a:ea typeface="Times New Roman" panose="02020603050405020304" pitchFamily="18" charset="0"/>
                <a:cs typeface="Times New Roman" panose="02020603050405020304" pitchFamily="18" charset="0"/>
              </a:rPr>
              <a:t>cyberbullying</a:t>
            </a:r>
            <a:r>
              <a:rPr lang="pt-BR" sz="2200" dirty="0">
                <a:ea typeface="Times New Roman" panose="02020603050405020304" pitchFamily="18" charset="0"/>
                <a:cs typeface="Times New Roman" panose="02020603050405020304" pitchFamily="18" charset="0"/>
              </a:rPr>
              <a:t>") à colega de sala foi vítima de golpe de faca este nas dependências da instituição de ensino da rede pública estadual, durante intervalo das aulas, o que causou àquele hemorragia interna aguda e o levou a óbito ... 7- É entendimento do Superior Tribunal de Justiça é devida a indenização por dano material, consistente em pensionamento mensal, aos genitores de menor falecido, mesmo que este não exerça atividade remunerada , porque se presume ajuda mútua entre os integrantes de famílias de baixa renda (</a:t>
            </a:r>
            <a:r>
              <a:rPr lang="pt-BR" sz="2200" dirty="0" err="1">
                <a:ea typeface="Times New Roman" panose="02020603050405020304" pitchFamily="18" charset="0"/>
                <a:cs typeface="Times New Roman" panose="02020603050405020304" pitchFamily="18" charset="0"/>
              </a:rPr>
              <a:t>AgInt</a:t>
            </a:r>
            <a:r>
              <a:rPr lang="pt-BR" sz="2200" dirty="0">
                <a:ea typeface="Times New Roman" panose="02020603050405020304" pitchFamily="18" charset="0"/>
                <a:cs typeface="Times New Roman" panose="02020603050405020304" pitchFamily="18" charset="0"/>
              </a:rPr>
              <a:t> no </a:t>
            </a:r>
            <a:r>
              <a:rPr lang="pt-BR" sz="2200" dirty="0" err="1">
                <a:ea typeface="Times New Roman" panose="02020603050405020304" pitchFamily="18" charset="0"/>
                <a:cs typeface="Times New Roman" panose="02020603050405020304" pitchFamily="18" charset="0"/>
              </a:rPr>
              <a:t>AREsp</a:t>
            </a:r>
            <a:r>
              <a:rPr lang="pt-BR" sz="2200" dirty="0">
                <a:ea typeface="Times New Roman" panose="02020603050405020304" pitchFamily="18" charset="0"/>
                <a:cs typeface="Times New Roman" panose="02020603050405020304" pitchFamily="18" charset="0"/>
              </a:rPr>
              <a:t> 1198316/AC, Rel. Min. OG FERNANDES, T2, </a:t>
            </a:r>
            <a:r>
              <a:rPr lang="pt-BR" sz="2200" dirty="0" err="1">
                <a:ea typeface="Times New Roman" panose="02020603050405020304" pitchFamily="18" charset="0"/>
                <a:cs typeface="Times New Roman" panose="02020603050405020304" pitchFamily="18" charset="0"/>
              </a:rPr>
              <a:t>DJe</a:t>
            </a:r>
            <a:r>
              <a:rPr lang="pt-BR" sz="2200" dirty="0">
                <a:ea typeface="Times New Roman" panose="02020603050405020304" pitchFamily="18" charset="0"/>
                <a:cs typeface="Times New Roman" panose="02020603050405020304" pitchFamily="18" charset="0"/>
              </a:rPr>
              <a:t> 25/05/2018) ... (STJ – </a:t>
            </a:r>
            <a:r>
              <a:rPr lang="pt-BR" sz="2200" dirty="0" err="1">
                <a:ea typeface="Times New Roman" panose="02020603050405020304" pitchFamily="18" charset="0"/>
                <a:cs typeface="Times New Roman" panose="02020603050405020304" pitchFamily="18" charset="0"/>
              </a:rPr>
              <a:t>REsp</a:t>
            </a:r>
            <a:r>
              <a:rPr lang="pt-BR" sz="2200" dirty="0">
                <a:ea typeface="Times New Roman" panose="02020603050405020304" pitchFamily="18" charset="0"/>
                <a:cs typeface="Times New Roman" panose="02020603050405020304" pitchFamily="18" charset="0"/>
              </a:rPr>
              <a:t> 853921/RJ, Rel. Min. JOÃO OTÁVIO DE NORONHA, T4, </a:t>
            </a:r>
            <a:r>
              <a:rPr lang="pt-BR" sz="2200" dirty="0" err="1">
                <a:ea typeface="Times New Roman" panose="02020603050405020304" pitchFamily="18" charset="0"/>
                <a:cs typeface="Times New Roman" panose="02020603050405020304" pitchFamily="18" charset="0"/>
              </a:rPr>
              <a:t>DJe</a:t>
            </a:r>
            <a:r>
              <a:rPr lang="pt-BR" sz="2200" dirty="0">
                <a:ea typeface="Times New Roman" panose="02020603050405020304" pitchFamily="18" charset="0"/>
                <a:cs typeface="Times New Roman" panose="02020603050405020304" pitchFamily="18" charset="0"/>
              </a:rPr>
              <a:t> 24/05/2010).</a:t>
            </a:r>
            <a:endParaRPr lang="pt-BR" sz="2200" dirty="0">
              <a:ea typeface="Calibri" panose="020F0502020204030204" pitchFamily="34" charset="0"/>
              <a:cs typeface="Times New Roman" panose="02020603050405020304" pitchFamily="18" charset="0"/>
            </a:endParaRPr>
          </a:p>
          <a:p>
            <a:pPr marL="0" indent="0" algn="just">
              <a:lnSpc>
                <a:spcPct val="107000"/>
              </a:lnSpc>
              <a:spcAft>
                <a:spcPts val="800"/>
              </a:spcAft>
              <a:buNone/>
            </a:pPr>
            <a:endParaRPr lang="pt-BR" sz="2200" dirty="0">
              <a:ea typeface="Times New Roman" panose="02020603050405020304" pitchFamily="18" charset="0"/>
            </a:endParaRPr>
          </a:p>
        </p:txBody>
      </p:sp>
      <p:pic>
        <p:nvPicPr>
          <p:cNvPr id="4" name="Imagem 3">
            <a:extLst>
              <a:ext uri="{FF2B5EF4-FFF2-40B4-BE49-F238E27FC236}">
                <a16:creationId xmlns:a16="http://schemas.microsoft.com/office/drawing/2014/main" id="{99220179-C904-33ED-248A-FAE33871F1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82516" y="1342561"/>
            <a:ext cx="4476482" cy="4476482"/>
          </a:xfrm>
          <a:prstGeom prst="rect">
            <a:avLst/>
          </a:prstGeom>
        </p:spPr>
      </p:pic>
    </p:spTree>
    <p:extLst>
      <p:ext uri="{BB962C8B-B14F-4D97-AF65-F5344CB8AC3E}">
        <p14:creationId xmlns:p14="http://schemas.microsoft.com/office/powerpoint/2010/main" val="1114336444"/>
      </p:ext>
    </p:extLst>
  </p:cSld>
  <p:clrMapOvr>
    <a:overrideClrMapping bg1="lt1" tx1="dk1" bg2="lt2" tx2="dk2" accent1="accent1" accent2="accent2" accent3="accent3" accent4="accent4" accent5="accent5" accent6="accent6" hlink="hlink" folHlink="folHlink"/>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195533" y="894803"/>
            <a:ext cx="8229600" cy="5544617"/>
          </a:xfrm>
          <a:ln>
            <a:solidFill>
              <a:schemeClr val="tx1"/>
            </a:solidFill>
          </a:ln>
        </p:spPr>
        <p:txBody>
          <a:bodyPr>
            <a:noAutofit/>
          </a:bodyPr>
          <a:lstStyle/>
          <a:p>
            <a:pPr marL="0" indent="0" algn="just">
              <a:lnSpc>
                <a:spcPct val="107000"/>
              </a:lnSpc>
              <a:spcAft>
                <a:spcPts val="800"/>
              </a:spcAft>
              <a:buNone/>
            </a:pPr>
            <a:r>
              <a:rPr lang="pt-BR" sz="2000" dirty="0">
                <a:ea typeface="Times New Roman" panose="02020603050405020304" pitchFamily="18" charset="0"/>
                <a:cs typeface="Times New Roman" panose="02020603050405020304" pitchFamily="18" charset="0"/>
              </a:rPr>
              <a:t>RECURSO DE APELAÇÃO - AÇÃO ORDINÁRIA - DANOS MORAIS E DANOS MATERIAIS - </a:t>
            </a:r>
            <a:r>
              <a:rPr lang="pt-BR" sz="2000" b="1" dirty="0">
                <a:ea typeface="Times New Roman" panose="02020603050405020304" pitchFamily="18" charset="0"/>
                <a:cs typeface="Times New Roman" panose="02020603050405020304" pitchFamily="18" charset="0"/>
              </a:rPr>
              <a:t>AÇÃO PROPOSTA POR ALUNO CONTRA ESCOLA MUNICIPAL POR FATO SUPOSTAMENTE OCORRIDO NO AMBIENTE ESCOLAR - ART. 37,§6º - RESPONSABILIDADE OBJETIVA - BULLYING - AUSÊNCIA DE PROVAS - UMA SÓ BRIGA, CONSIDERADA DE FORMA ISOLADA, NÃO CONFIGURA BULLYING</a:t>
            </a:r>
            <a:r>
              <a:rPr lang="pt-BR" sz="2000" dirty="0">
                <a:ea typeface="Times New Roman" panose="02020603050405020304" pitchFamily="18" charset="0"/>
                <a:cs typeface="Times New Roman" panose="02020603050405020304" pitchFamily="18" charset="0"/>
              </a:rPr>
              <a:t> - FENÔMENO DESCONFIGURADO - </a:t>
            </a:r>
            <a:r>
              <a:rPr lang="pt-BR" sz="2000" b="1" dirty="0">
                <a:ea typeface="Times New Roman" panose="02020603050405020304" pitchFamily="18" charset="0"/>
                <a:cs typeface="Times New Roman" panose="02020603050405020304" pitchFamily="18" charset="0"/>
              </a:rPr>
              <a:t>AUSÊNCIA DE OBRIGAÇÃO DE INDENIZAR</a:t>
            </a:r>
            <a:r>
              <a:rPr lang="pt-BR" sz="2000" dirty="0">
                <a:ea typeface="Times New Roman" panose="02020603050405020304" pitchFamily="18" charset="0"/>
                <a:cs typeface="Times New Roman" panose="02020603050405020304" pitchFamily="18" charset="0"/>
              </a:rPr>
              <a:t> - DA AGRESSÃO SOFRIDA NA BRIGA - COMPROVAÇÃO DE HEMATOMAS E ENCAMINHAMENTO DO ALUNO AO HOSPITAL EM RAZÃO DA DESAVENÇA - </a:t>
            </a:r>
            <a:r>
              <a:rPr lang="pt-BR" sz="2000" b="1" dirty="0">
                <a:ea typeface="Times New Roman" panose="02020603050405020304" pitchFamily="18" charset="0"/>
                <a:cs typeface="Times New Roman" panose="02020603050405020304" pitchFamily="18" charset="0"/>
              </a:rPr>
              <a:t>DEVER DO MUNICÍPIO DE GARANTIR A SEGURANÇA E INTEGRIDADE DO ALUNO - INDENIZAÇÃO RELATIVA À AGRESSÃO DEVIDA</a:t>
            </a:r>
            <a:r>
              <a:rPr lang="pt-BR" sz="2000" dirty="0">
                <a:ea typeface="Times New Roman" panose="02020603050405020304" pitchFamily="18" charset="0"/>
                <a:cs typeface="Times New Roman" panose="02020603050405020304" pitchFamily="18" charset="0"/>
              </a:rPr>
              <a:t> - RECURSO PARCIALMENTE PROVIDO. - Na ação que visa a condenação de Escola Municipal à reparação civil decorrente de ato supostamente ocorrido no ambiente escolar, aplica-se a teoria do risco administrativo, sendo objetiva a responsabilidade do ente público. </a:t>
            </a:r>
            <a:r>
              <a:rPr lang="pt-BR" sz="2000" b="1" dirty="0">
                <a:ea typeface="Times New Roman" panose="02020603050405020304" pitchFamily="18" charset="0"/>
                <a:cs typeface="Times New Roman" panose="02020603050405020304" pitchFamily="18" charset="0"/>
              </a:rPr>
              <a:t>O fenômeno social denominado Bullying deve ser combatido, devendo ser implementados esforços da família, sociedade e Estado ...</a:t>
            </a:r>
            <a:endParaRPr lang="pt-BR" sz="2000" dirty="0">
              <a:ea typeface="Times New Roman" panose="02020603050405020304" pitchFamily="18" charset="0"/>
            </a:endParaRPr>
          </a:p>
        </p:txBody>
      </p:sp>
      <p:pic>
        <p:nvPicPr>
          <p:cNvPr id="4" name="Imagem 3">
            <a:extLst>
              <a:ext uri="{FF2B5EF4-FFF2-40B4-BE49-F238E27FC236}">
                <a16:creationId xmlns:a16="http://schemas.microsoft.com/office/drawing/2014/main" id="{F8D78B60-9512-6B8B-D59D-2863BC94DD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89830" y="1621766"/>
            <a:ext cx="3614468" cy="3614468"/>
          </a:xfrm>
          <a:prstGeom prst="rect">
            <a:avLst/>
          </a:prstGeom>
        </p:spPr>
      </p:pic>
    </p:spTree>
    <p:extLst>
      <p:ext uri="{BB962C8B-B14F-4D97-AF65-F5344CB8AC3E}">
        <p14:creationId xmlns:p14="http://schemas.microsoft.com/office/powerpoint/2010/main" val="3545756436"/>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aixaDeTexto 2"/>
          <p:cNvSpPr txBox="1"/>
          <p:nvPr/>
        </p:nvSpPr>
        <p:spPr>
          <a:xfrm>
            <a:off x="339459" y="580544"/>
            <a:ext cx="1140177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a:noFill/>
                </a:ln>
                <a:solidFill>
                  <a:prstClr val="black"/>
                </a:solidFill>
                <a:effectLst/>
                <a:uLnTx/>
                <a:uFillTx/>
                <a:latin typeface="Calibri"/>
                <a:ea typeface="+mn-ea"/>
                <a:cs typeface="+mn-cs"/>
              </a:rPr>
              <a:t>Contexto da Ditadura sem transparência:</a:t>
            </a:r>
            <a:endParaRPr kumimoji="0" lang="pt-BR" sz="40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CaixaDeTexto 3"/>
          <p:cNvSpPr txBox="1"/>
          <p:nvPr/>
        </p:nvSpPr>
        <p:spPr>
          <a:xfrm>
            <a:off x="352697" y="1293223"/>
            <a:ext cx="11297100" cy="513986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pt-BR" sz="2800" b="0" i="0" u="none" strike="noStrike" kern="1200" cap="none" spc="0" normalizeH="0" baseline="0" noProof="0" dirty="0">
                <a:ln>
                  <a:noFill/>
                </a:ln>
                <a:solidFill>
                  <a:prstClr val="black"/>
                </a:solidFill>
                <a:effectLst/>
                <a:uLnTx/>
                <a:uFillTx/>
                <a:latin typeface="Calibri"/>
                <a:ea typeface="+mn-ea"/>
                <a:cs typeface="+mn-cs"/>
              </a:rPr>
              <a:t>não existia internet; </a:t>
            </a:r>
          </a:p>
          <a:p>
            <a:pPr marL="0" marR="0" lvl="0" indent="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pt-BR" sz="2800" b="0" i="0" u="none" strike="noStrike" kern="1200" cap="none" spc="0" normalizeH="0" baseline="0" noProof="0" dirty="0">
                <a:ln>
                  <a:noFill/>
                </a:ln>
                <a:solidFill>
                  <a:prstClr val="black"/>
                </a:solidFill>
                <a:effectLst/>
                <a:uLnTx/>
                <a:uFillTx/>
                <a:latin typeface="Calibri"/>
                <a:ea typeface="+mn-ea"/>
                <a:cs typeface="+mn-cs"/>
              </a:rPr>
              <a:t>Não havia redes sociais;</a:t>
            </a:r>
          </a:p>
          <a:p>
            <a:pPr marL="0" marR="0" lvl="0" indent="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pt-BR" sz="2800" b="0" i="0" u="none" strike="noStrike" kern="1200" cap="none" spc="0" normalizeH="0" baseline="0" noProof="0" dirty="0">
                <a:ln>
                  <a:noFill/>
                </a:ln>
                <a:solidFill>
                  <a:prstClr val="black"/>
                </a:solidFill>
                <a:effectLst/>
                <a:uLnTx/>
                <a:uFillTx/>
                <a:latin typeface="Calibri"/>
                <a:ea typeface="+mn-ea"/>
                <a:cs typeface="+mn-cs"/>
              </a:rPr>
              <a:t> não havia telefones celulares com seus aplicativos de troca de mensagens rápidas;</a:t>
            </a:r>
          </a:p>
          <a:p>
            <a:pPr marL="0" marR="0" lvl="0" indent="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pt-BR" sz="2800" b="0" i="0" u="none" strike="noStrike" kern="1200" cap="none" spc="0" normalizeH="0" baseline="0" noProof="0" dirty="0">
                <a:ln>
                  <a:noFill/>
                </a:ln>
                <a:solidFill>
                  <a:prstClr val="black"/>
                </a:solidFill>
                <a:effectLst/>
                <a:uLnTx/>
                <a:uFillTx/>
                <a:latin typeface="Calibri"/>
                <a:ea typeface="+mn-ea"/>
                <a:cs typeface="+mn-cs"/>
              </a:rPr>
              <a:t>A disseminação da informação e das notícias dependia dos jornais, rádios e televisão. Como a censura controlava previamente o que os veículos podiam publicar, raramente saía algo que afetasse os governos militares.</a:t>
            </a:r>
          </a:p>
          <a:p>
            <a:pPr marL="0" marR="0" lvl="0" indent="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pt-BR" sz="2800" b="0" i="0" u="none" strike="noStrike" kern="1200" cap="none" spc="0" normalizeH="0" baseline="0" noProof="0" dirty="0">
                <a:ln>
                  <a:noFill/>
                </a:ln>
                <a:solidFill>
                  <a:prstClr val="black"/>
                </a:solidFill>
                <a:effectLst/>
                <a:uLnTx/>
                <a:uFillTx/>
                <a:latin typeface="Calibri"/>
                <a:ea typeface="+mn-ea"/>
                <a:cs typeface="+mn-cs"/>
              </a:rPr>
              <a:t>“Se não vi, é porque não existiu”.</a:t>
            </a:r>
          </a:p>
          <a:p>
            <a:pPr marL="0" marR="0" lvl="0" indent="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pt-BR" sz="2800" b="0" i="0" u="none" strike="noStrike" kern="1200" cap="none" spc="0" normalizeH="0" baseline="0" noProof="0" dirty="0">
                <a:ln>
                  <a:noFill/>
                </a:ln>
                <a:solidFill>
                  <a:prstClr val="black"/>
                </a:solidFill>
                <a:effectLst/>
                <a:uLnTx/>
                <a:uFillTx/>
                <a:latin typeface="Calibri"/>
                <a:ea typeface="+mn-ea"/>
                <a:cs typeface="+mn-cs"/>
              </a:rPr>
              <a:t>Corrupção envolvendo colaboradores do regime, incluindo juízes e médicos;</a:t>
            </a:r>
          </a:p>
          <a:p>
            <a:pPr marL="0" marR="0" lvl="0" indent="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pt-BR" sz="2800" b="0" i="0" u="none" strike="noStrike" kern="1200" cap="none" spc="0" normalizeH="0" baseline="0" noProof="0" dirty="0">
                <a:ln>
                  <a:noFill/>
                </a:ln>
                <a:solidFill>
                  <a:prstClr val="black"/>
                </a:solidFill>
                <a:effectLst/>
                <a:uLnTx/>
                <a:uFillTx/>
                <a:latin typeface="Calibri"/>
                <a:ea typeface="+mn-ea"/>
                <a:cs typeface="+mn-cs"/>
              </a:rPr>
              <a:t>A ausência de órgãos de controle não permitia a fiscalização dos serviços públicos, dos órgãos de governo e das estatais.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a:ln>
                  <a:noFill/>
                </a:ln>
                <a:solidFill>
                  <a:prstClr val="black"/>
                </a:solidFill>
                <a:effectLst/>
                <a:uLnTx/>
                <a:uFillTx/>
                <a:latin typeface="Calibri"/>
                <a:ea typeface="+mn-ea"/>
                <a:cs typeface="+mn-cs"/>
              </a:rPr>
              <a:t>Fonte: http://apub.org.br/ditadura-militar-reducao-dos-servicos-publicos-e-facilidade-para-a-corrupcao/</a:t>
            </a:r>
          </a:p>
        </p:txBody>
      </p:sp>
    </p:spTree>
    <p:extLst>
      <p:ext uri="{BB962C8B-B14F-4D97-AF65-F5344CB8AC3E}">
        <p14:creationId xmlns:p14="http://schemas.microsoft.com/office/powerpoint/2010/main" val="322598209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1981200" y="728700"/>
            <a:ext cx="8229600" cy="5400599"/>
          </a:xfrm>
        </p:spPr>
        <p:txBody>
          <a:bodyPr>
            <a:noAutofit/>
          </a:bodyPr>
          <a:lstStyle/>
          <a:p>
            <a:pPr marL="0" indent="0" algn="just">
              <a:lnSpc>
                <a:spcPct val="107000"/>
              </a:lnSpc>
              <a:spcAft>
                <a:spcPts val="800"/>
              </a:spcAft>
              <a:buNone/>
            </a:pPr>
            <a:r>
              <a:rPr lang="pt-BR" sz="2000" b="1" dirty="0">
                <a:ea typeface="Times New Roman" panose="02020603050405020304" pitchFamily="18" charset="0"/>
                <a:cs typeface="Times New Roman" panose="02020603050405020304" pitchFamily="18" charset="0"/>
              </a:rPr>
              <a:t> para que as crianças e adolescentes estejam a salvo de toda forma de negligência, discriminação, exploração, violência, crueldade e opressão</a:t>
            </a:r>
            <a:r>
              <a:rPr lang="pt-BR" sz="2000" dirty="0">
                <a:ea typeface="Times New Roman" panose="02020603050405020304" pitchFamily="18" charset="0"/>
                <a:cs typeface="Times New Roman" panose="02020603050405020304" pitchFamily="18" charset="0"/>
              </a:rPr>
              <a:t>, nos termos do art. 227, caput, da CF. </a:t>
            </a:r>
            <a:r>
              <a:rPr lang="pt-BR" sz="2000" b="1" dirty="0">
                <a:ea typeface="Times New Roman" panose="02020603050405020304" pitchFamily="18" charset="0"/>
                <a:cs typeface="Times New Roman" panose="02020603050405020304" pitchFamily="18" charset="0"/>
              </a:rPr>
              <a:t>A escola é corresponsável pelos casos de Bullying ocorridos em seu interior, eis que tem a função de proteger, vigiar e garantir a integridade física e psicológica dos alunos nos horários de aula</a:t>
            </a:r>
            <a:r>
              <a:rPr lang="pt-BR" sz="2000" dirty="0">
                <a:ea typeface="Times New Roman" panose="02020603050405020304" pitchFamily="18" charset="0"/>
                <a:cs typeface="Times New Roman" panose="02020603050405020304" pitchFamily="18" charset="0"/>
              </a:rPr>
              <a:t>. - No entanto, a ocorrência de uma briga entre duas crianças, por si só, não configura Bullying, sendo que a ocorrência do reprovável fenômeno é mais complexa e envolve atos de violência, física ou psicológica, mas que ocorram de forma reiterada e com intenção de humilhar determinada criança. Embora uma só briga não configure Bullying, se fica demonstrado que o incidente ocorrido entre o autor e outro aluno no horário escolar deixou hematomas no autor e, inclusive, culminou na realização de um procedimento cirúrgico, </a:t>
            </a:r>
            <a:r>
              <a:rPr lang="pt-BR" sz="2000" b="1" dirty="0">
                <a:ea typeface="Times New Roman" panose="02020603050405020304" pitchFamily="18" charset="0"/>
                <a:cs typeface="Times New Roman" panose="02020603050405020304" pitchFamily="18" charset="0"/>
              </a:rPr>
              <a:t>há a obrigação do Município de indenizar o autor pela agressão sofrida</a:t>
            </a:r>
            <a:r>
              <a:rPr lang="pt-BR" sz="2000" dirty="0">
                <a:ea typeface="Times New Roman" panose="02020603050405020304" pitchFamily="18" charset="0"/>
                <a:cs typeface="Times New Roman" panose="02020603050405020304" pitchFamily="18" charset="0"/>
              </a:rPr>
              <a:t>. </a:t>
            </a:r>
            <a:r>
              <a:rPr lang="pt-BR" sz="2000" b="1" dirty="0">
                <a:ea typeface="Times New Roman" panose="02020603050405020304" pitchFamily="18" charset="0"/>
                <a:cs typeface="Times New Roman" panose="02020603050405020304" pitchFamily="18" charset="0"/>
              </a:rPr>
              <a:t>É que no momento dos fatos, estava o autor sob a vigilância da Escola e esta tinha o dever de garantir a sua integridade e segurança</a:t>
            </a:r>
            <a:r>
              <a:rPr lang="pt-BR" sz="2000" dirty="0">
                <a:ea typeface="Times New Roman" panose="02020603050405020304" pitchFamily="18" charset="0"/>
                <a:cs typeface="Times New Roman" panose="02020603050405020304" pitchFamily="18" charset="0"/>
              </a:rPr>
              <a:t>. (8ª CC.., Apelação Cível 1.0686.14.004589-5/001, Rel. Des. Carlos Roberto de Faria, </a:t>
            </a:r>
            <a:r>
              <a:rPr lang="pt-BR" sz="2000" dirty="0" err="1">
                <a:ea typeface="Times New Roman" panose="02020603050405020304" pitchFamily="18" charset="0"/>
                <a:cs typeface="Times New Roman" panose="02020603050405020304" pitchFamily="18" charset="0"/>
              </a:rPr>
              <a:t>DJe</a:t>
            </a:r>
            <a:r>
              <a:rPr lang="pt-BR" sz="2000" dirty="0">
                <a:ea typeface="Times New Roman" panose="02020603050405020304" pitchFamily="18" charset="0"/>
                <a:cs typeface="Times New Roman" panose="02020603050405020304" pitchFamily="18" charset="0"/>
              </a:rPr>
              <a:t> 27/03/2017).</a:t>
            </a:r>
            <a:endParaRPr lang="pt-BR" sz="2000" dirty="0">
              <a:ea typeface="Times New Roman" panose="02020603050405020304" pitchFamily="18" charset="0"/>
            </a:endParaRPr>
          </a:p>
        </p:txBody>
      </p:sp>
    </p:spTree>
    <p:extLst>
      <p:ext uri="{BB962C8B-B14F-4D97-AF65-F5344CB8AC3E}">
        <p14:creationId xmlns:p14="http://schemas.microsoft.com/office/powerpoint/2010/main" val="1718990078"/>
      </p:ext>
    </p:extLst>
  </p:cSld>
  <p:clrMapOvr>
    <a:overrideClrMapping bg1="lt1" tx1="dk1" bg2="lt2" tx2="dk2" accent1="accent1" accent2="accent2" accent3="accent3" accent4="accent4" accent5="accent5" accent6="accent6" hlink="hlink" folHlink="folHlink"/>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aixaDeTexto 2"/>
          <p:cNvSpPr txBox="1"/>
          <p:nvPr/>
        </p:nvSpPr>
        <p:spPr>
          <a:xfrm>
            <a:off x="275368" y="2890391"/>
            <a:ext cx="11401778" cy="1077218"/>
          </a:xfrm>
          <a:prstGeom prst="rect">
            <a:avLst/>
          </a:prstGeom>
          <a:noFill/>
        </p:spPr>
        <p:txBody>
          <a:bodyPr wrap="square" rtlCol="0">
            <a:spAutoFit/>
          </a:bodyPr>
          <a:lstStyle/>
          <a:p>
            <a:pPr algn="ctr"/>
            <a:r>
              <a:rPr lang="pt-BR" sz="3200" b="1" dirty="0"/>
              <a:t>Transparência Pública</a:t>
            </a:r>
          </a:p>
          <a:p>
            <a:pPr algn="ctr"/>
            <a:r>
              <a:rPr lang="pt-BR" sz="3200" dirty="0"/>
              <a:t>Exigências da LRF – Lei Complementar 101/2000</a:t>
            </a:r>
            <a:endParaRPr lang="pt-BR" sz="2200" dirty="0">
              <a:latin typeface="Arial" panose="020B0604020202020204" pitchFamily="34" charset="0"/>
              <a:cs typeface="Arial" panose="020B0604020202020204" pitchFamily="34" charset="0"/>
            </a:endParaRPr>
          </a:p>
        </p:txBody>
      </p:sp>
      <p:sp>
        <p:nvSpPr>
          <p:cNvPr id="5" name="CaixaDeTexto 4">
            <a:extLst>
              <a:ext uri="{FF2B5EF4-FFF2-40B4-BE49-F238E27FC236}">
                <a16:creationId xmlns:a16="http://schemas.microsoft.com/office/drawing/2014/main" id="{DBBD549F-CDB0-4B01-9F39-3FCF20411399}"/>
              </a:ext>
            </a:extLst>
          </p:cNvPr>
          <p:cNvSpPr txBox="1"/>
          <p:nvPr/>
        </p:nvSpPr>
        <p:spPr>
          <a:xfrm>
            <a:off x="395111" y="2205127"/>
            <a:ext cx="11401778" cy="338554"/>
          </a:xfrm>
          <a:prstGeom prst="rect">
            <a:avLst/>
          </a:prstGeom>
          <a:noFill/>
        </p:spPr>
        <p:txBody>
          <a:bodyPr wrap="square" rtlCol="0">
            <a:spAutoFit/>
          </a:bodyPr>
          <a:lstStyle/>
          <a:p>
            <a:pPr algn="just"/>
            <a:endParaRPr lang="pt-BR"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246917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a:extLst>
            <a:ext uri="{FF2B5EF4-FFF2-40B4-BE49-F238E27FC236}">
              <a16:creationId xmlns:a16="http://schemas.microsoft.com/office/drawing/2014/main" id="{CA974BC4-0FEF-6F98-CD15-C3160E58D789}"/>
            </a:ext>
          </a:extLst>
        </p:cNvPr>
        <p:cNvGrpSpPr/>
        <p:nvPr/>
      </p:nvGrpSpPr>
      <p:grpSpPr>
        <a:xfrm>
          <a:off x="0" y="0"/>
          <a:ext cx="0" cy="0"/>
          <a:chOff x="0" y="0"/>
          <a:chExt cx="0" cy="0"/>
        </a:xfrm>
      </p:grpSpPr>
      <p:sp>
        <p:nvSpPr>
          <p:cNvPr id="3" name="CaixaDeTexto 2">
            <a:extLst>
              <a:ext uri="{FF2B5EF4-FFF2-40B4-BE49-F238E27FC236}">
                <a16:creationId xmlns:a16="http://schemas.microsoft.com/office/drawing/2014/main" id="{EDE4F09E-9001-C630-7D66-A2EE55B30D9F}"/>
              </a:ext>
            </a:extLst>
          </p:cNvPr>
          <p:cNvSpPr txBox="1"/>
          <p:nvPr/>
        </p:nvSpPr>
        <p:spPr>
          <a:xfrm>
            <a:off x="184171" y="685236"/>
            <a:ext cx="11401778" cy="1077218"/>
          </a:xfrm>
          <a:prstGeom prst="rect">
            <a:avLst/>
          </a:prstGeom>
          <a:noFill/>
        </p:spPr>
        <p:txBody>
          <a:bodyPr wrap="square" rtlCol="0">
            <a:spAutoFit/>
          </a:bodyPr>
          <a:lstStyle/>
          <a:p>
            <a:pPr algn="ctr"/>
            <a:r>
              <a:rPr lang="pt-BR" sz="3200" b="1" dirty="0"/>
              <a:t>Transparência Pública</a:t>
            </a:r>
          </a:p>
          <a:p>
            <a:pPr algn="ctr"/>
            <a:r>
              <a:rPr lang="pt-BR" sz="3200" dirty="0"/>
              <a:t>Exigências da LRF – Lei Complementar 101/2000</a:t>
            </a:r>
            <a:endParaRPr lang="pt-BR" sz="2200" dirty="0">
              <a:latin typeface="Arial" panose="020B0604020202020204" pitchFamily="34" charset="0"/>
              <a:cs typeface="Arial" panose="020B0604020202020204" pitchFamily="34" charset="0"/>
            </a:endParaRPr>
          </a:p>
        </p:txBody>
      </p:sp>
      <p:sp>
        <p:nvSpPr>
          <p:cNvPr id="5" name="CaixaDeTexto 4">
            <a:extLst>
              <a:ext uri="{FF2B5EF4-FFF2-40B4-BE49-F238E27FC236}">
                <a16:creationId xmlns:a16="http://schemas.microsoft.com/office/drawing/2014/main" id="{1363AAEA-A9BF-8411-1C24-766506C0D69F}"/>
              </a:ext>
            </a:extLst>
          </p:cNvPr>
          <p:cNvSpPr txBox="1"/>
          <p:nvPr/>
        </p:nvSpPr>
        <p:spPr>
          <a:xfrm>
            <a:off x="395111" y="2205127"/>
            <a:ext cx="11401778" cy="338554"/>
          </a:xfrm>
          <a:prstGeom prst="rect">
            <a:avLst/>
          </a:prstGeom>
          <a:noFill/>
        </p:spPr>
        <p:txBody>
          <a:bodyPr wrap="square" rtlCol="0">
            <a:spAutoFit/>
          </a:bodyPr>
          <a:lstStyle/>
          <a:p>
            <a:pPr algn="just"/>
            <a:endParaRPr lang="pt-BR" sz="1600" dirty="0">
              <a:latin typeface="Arial" panose="020B0604020202020204" pitchFamily="34" charset="0"/>
              <a:cs typeface="Arial" panose="020B0604020202020204" pitchFamily="34" charset="0"/>
            </a:endParaRPr>
          </a:p>
        </p:txBody>
      </p:sp>
      <p:sp>
        <p:nvSpPr>
          <p:cNvPr id="4" name="Retângulo 3">
            <a:extLst>
              <a:ext uri="{FF2B5EF4-FFF2-40B4-BE49-F238E27FC236}">
                <a16:creationId xmlns:a16="http://schemas.microsoft.com/office/drawing/2014/main" id="{ED321108-9D14-7D9C-B5F5-D4B8E15BEE0D}"/>
              </a:ext>
            </a:extLst>
          </p:cNvPr>
          <p:cNvSpPr/>
          <p:nvPr/>
        </p:nvSpPr>
        <p:spPr>
          <a:xfrm>
            <a:off x="606051" y="1762454"/>
            <a:ext cx="6858778" cy="4616648"/>
          </a:xfrm>
          <a:prstGeom prst="rect">
            <a:avLst/>
          </a:prstGeom>
          <a:ln>
            <a:solidFill>
              <a:schemeClr val="tx1"/>
            </a:solidFill>
          </a:ln>
        </p:spPr>
        <p:txBody>
          <a:bodyPr wrap="square">
            <a:spAutoFit/>
          </a:bodyPr>
          <a:lstStyle/>
          <a:p>
            <a:pPr algn="just"/>
            <a:r>
              <a:rPr lang="pt-BR" sz="2400" dirty="0"/>
              <a:t>Os grandes objetos e instrumentos de transparência da gestão fiscal elencados pela LRF são os planos, orçamentos e leis de diretrizes orçamentárias; as prestações de contas e o respectivo parecer prévio; o Relatório Resumido da Execução Orçamentária e o Relatório de Gestão Fiscal; e as versões simplificadas desses documentos.</a:t>
            </a:r>
          </a:p>
          <a:p>
            <a:pPr algn="just"/>
            <a:r>
              <a:rPr lang="pt-BR" sz="2400" dirty="0"/>
              <a:t>ATENÇÃO- &gt; A LRF exige ampla divulgação desses documentos, inclusive em meios eletrônicos de acesso público.</a:t>
            </a:r>
          </a:p>
          <a:p>
            <a:r>
              <a:rPr lang="pt-BR" dirty="0"/>
              <a:t>Orçamento público, administração financeira e orçamentária e LRF I Augustinho Vicente </a:t>
            </a:r>
            <a:r>
              <a:rPr lang="pt-BR" dirty="0" err="1"/>
              <a:t>Paludo</a:t>
            </a:r>
            <a:r>
              <a:rPr lang="pt-BR" dirty="0"/>
              <a:t>. -7. ed. rev. e atual.-Rio de Janeiro: Forense; São Paulo: MÉTODO: 2017. </a:t>
            </a:r>
          </a:p>
        </p:txBody>
      </p:sp>
      <p:pic>
        <p:nvPicPr>
          <p:cNvPr id="6" name="Imagem 5">
            <a:extLst>
              <a:ext uri="{FF2B5EF4-FFF2-40B4-BE49-F238E27FC236}">
                <a16:creationId xmlns:a16="http://schemas.microsoft.com/office/drawing/2014/main" id="{BFA6C51D-BB6F-30E7-0AB1-846B4963AE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8561" y="1929081"/>
            <a:ext cx="4018328" cy="4018328"/>
          </a:xfrm>
          <a:prstGeom prst="rect">
            <a:avLst/>
          </a:prstGeom>
        </p:spPr>
      </p:pic>
    </p:spTree>
    <p:extLst>
      <p:ext uri="{BB962C8B-B14F-4D97-AF65-F5344CB8AC3E}">
        <p14:creationId xmlns:p14="http://schemas.microsoft.com/office/powerpoint/2010/main" val="20921184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3" name="CaixaDeTexto 2"/>
          <p:cNvSpPr txBox="1"/>
          <p:nvPr/>
        </p:nvSpPr>
        <p:spPr>
          <a:xfrm>
            <a:off x="184171" y="685236"/>
            <a:ext cx="11401778" cy="1077218"/>
          </a:xfrm>
          <a:prstGeom prst="rect">
            <a:avLst/>
          </a:prstGeom>
          <a:noFill/>
        </p:spPr>
        <p:txBody>
          <a:bodyPr wrap="square" rtlCol="0">
            <a:spAutoFit/>
          </a:bodyPr>
          <a:lstStyle/>
          <a:p>
            <a:pPr algn="ctr"/>
            <a:r>
              <a:rPr lang="pt-BR" sz="3200" b="1" dirty="0"/>
              <a:t>Transparência Pública</a:t>
            </a:r>
          </a:p>
          <a:p>
            <a:pPr algn="ctr"/>
            <a:r>
              <a:rPr lang="pt-BR" sz="3200" dirty="0"/>
              <a:t>Exigências da LRF – Lei Complementar 101/2000</a:t>
            </a:r>
            <a:endParaRPr lang="pt-BR" sz="2200" dirty="0">
              <a:latin typeface="Arial" panose="020B0604020202020204" pitchFamily="34" charset="0"/>
              <a:cs typeface="Arial" panose="020B0604020202020204" pitchFamily="34" charset="0"/>
            </a:endParaRPr>
          </a:p>
        </p:txBody>
      </p:sp>
      <p:sp>
        <p:nvSpPr>
          <p:cNvPr id="5" name="CaixaDeTexto 4">
            <a:extLst>
              <a:ext uri="{FF2B5EF4-FFF2-40B4-BE49-F238E27FC236}">
                <a16:creationId xmlns:a16="http://schemas.microsoft.com/office/drawing/2014/main" id="{DBBD549F-CDB0-4B01-9F39-3FCF20411399}"/>
              </a:ext>
            </a:extLst>
          </p:cNvPr>
          <p:cNvSpPr txBox="1"/>
          <p:nvPr/>
        </p:nvSpPr>
        <p:spPr>
          <a:xfrm>
            <a:off x="395111" y="2205127"/>
            <a:ext cx="11401778" cy="338554"/>
          </a:xfrm>
          <a:prstGeom prst="rect">
            <a:avLst/>
          </a:prstGeom>
          <a:noFill/>
        </p:spPr>
        <p:txBody>
          <a:bodyPr wrap="square" rtlCol="0">
            <a:spAutoFit/>
          </a:bodyPr>
          <a:lstStyle/>
          <a:p>
            <a:pPr algn="just"/>
            <a:endParaRPr lang="pt-BR" sz="1600" dirty="0">
              <a:latin typeface="Arial" panose="020B0604020202020204" pitchFamily="34" charset="0"/>
              <a:cs typeface="Arial" panose="020B0604020202020204" pitchFamily="34" charset="0"/>
            </a:endParaRPr>
          </a:p>
        </p:txBody>
      </p:sp>
      <p:sp>
        <p:nvSpPr>
          <p:cNvPr id="4" name="Retângulo 3"/>
          <p:cNvSpPr/>
          <p:nvPr/>
        </p:nvSpPr>
        <p:spPr>
          <a:xfrm>
            <a:off x="921934" y="2140138"/>
            <a:ext cx="6318861" cy="3631763"/>
          </a:xfrm>
          <a:prstGeom prst="rect">
            <a:avLst/>
          </a:prstGeom>
        </p:spPr>
        <p:txBody>
          <a:bodyPr wrap="square">
            <a:spAutoFit/>
          </a:bodyPr>
          <a:lstStyle/>
          <a:p>
            <a:pPr algn="just"/>
            <a:r>
              <a:rPr lang="pt-BR" sz="2200" dirty="0"/>
              <a:t>A LRF ampliou a obrigatoriedade de transparência nos atos públicos, envolvendo desde os </a:t>
            </a:r>
            <a:r>
              <a:rPr lang="pt-BR" sz="2200" b="1" u="sng" dirty="0"/>
              <a:t>planos, as diretrizes orçamentárias e a elaboração dos orçamentos até a execução dos programas, aplicação de recursos públicos em geral e divulgação de resultados obtidos</a:t>
            </a:r>
            <a:r>
              <a:rPr lang="pt-BR" sz="2200" dirty="0"/>
              <a:t>. Essa lei ainda exige que a divulgação desses documentos seja feita em </a:t>
            </a:r>
            <a:r>
              <a:rPr lang="pt-BR" sz="2200" b="1" u="sng" dirty="0"/>
              <a:t>linguagem simples e objetiva.</a:t>
            </a:r>
          </a:p>
          <a:p>
            <a:pPr algn="just"/>
            <a:r>
              <a:rPr lang="pt-BR" dirty="0"/>
              <a:t>Orçamento público, administração financeira e orçamentária e LRF I Augustinho Vicente </a:t>
            </a:r>
            <a:r>
              <a:rPr lang="pt-BR" dirty="0" err="1"/>
              <a:t>Paludo</a:t>
            </a:r>
            <a:r>
              <a:rPr lang="pt-BR" dirty="0"/>
              <a:t>. -7. ed. rev. e atual.-Rio de Janeiro: Forense; São Paulo: MÉTODO: 2017. </a:t>
            </a:r>
          </a:p>
        </p:txBody>
      </p:sp>
      <p:pic>
        <p:nvPicPr>
          <p:cNvPr id="8" name="Imagem 7">
            <a:extLst>
              <a:ext uri="{FF2B5EF4-FFF2-40B4-BE49-F238E27FC236}">
                <a16:creationId xmlns:a16="http://schemas.microsoft.com/office/drawing/2014/main" id="{48774F68-CA7D-0BF5-7ED2-6CE693A34C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14798" y="2140138"/>
            <a:ext cx="3755268" cy="3755268"/>
          </a:xfrm>
          <a:prstGeom prst="rect">
            <a:avLst/>
          </a:prstGeom>
        </p:spPr>
      </p:pic>
    </p:spTree>
    <p:extLst>
      <p:ext uri="{BB962C8B-B14F-4D97-AF65-F5344CB8AC3E}">
        <p14:creationId xmlns:p14="http://schemas.microsoft.com/office/powerpoint/2010/main" val="1708312513"/>
      </p:ext>
    </p:extLst>
  </p:cSld>
  <p:clrMapOvr>
    <a:overrideClrMapping bg1="lt1" tx1="dk1" bg2="lt2" tx2="dk2" accent1="accent1" accent2="accent2" accent3="accent3" accent4="accent4" accent5="accent5" accent6="accent6" hlink="hlink" folHlink="folHlink"/>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aixaDeTexto 2"/>
          <p:cNvSpPr txBox="1"/>
          <p:nvPr/>
        </p:nvSpPr>
        <p:spPr>
          <a:xfrm>
            <a:off x="184171" y="685236"/>
            <a:ext cx="11401778" cy="1077218"/>
          </a:xfrm>
          <a:prstGeom prst="rect">
            <a:avLst/>
          </a:prstGeom>
          <a:noFill/>
        </p:spPr>
        <p:txBody>
          <a:bodyPr wrap="square" rtlCol="0">
            <a:spAutoFit/>
          </a:bodyPr>
          <a:lstStyle/>
          <a:p>
            <a:pPr algn="ctr"/>
            <a:r>
              <a:rPr lang="pt-BR" sz="3200" b="1" dirty="0"/>
              <a:t>Transparência Pública</a:t>
            </a:r>
          </a:p>
          <a:p>
            <a:pPr algn="ctr"/>
            <a:r>
              <a:rPr lang="pt-BR" sz="3200" dirty="0"/>
              <a:t>Exigências da LRF – Lei Complementar 101/2000</a:t>
            </a:r>
            <a:endParaRPr lang="pt-BR" sz="2200" dirty="0">
              <a:latin typeface="Arial" panose="020B0604020202020204" pitchFamily="34" charset="0"/>
              <a:cs typeface="Arial" panose="020B0604020202020204" pitchFamily="34" charset="0"/>
            </a:endParaRPr>
          </a:p>
        </p:txBody>
      </p:sp>
      <p:sp>
        <p:nvSpPr>
          <p:cNvPr id="5" name="CaixaDeTexto 4">
            <a:extLst>
              <a:ext uri="{FF2B5EF4-FFF2-40B4-BE49-F238E27FC236}">
                <a16:creationId xmlns:a16="http://schemas.microsoft.com/office/drawing/2014/main" id="{DBBD549F-CDB0-4B01-9F39-3FCF20411399}"/>
              </a:ext>
            </a:extLst>
          </p:cNvPr>
          <p:cNvSpPr txBox="1"/>
          <p:nvPr/>
        </p:nvSpPr>
        <p:spPr>
          <a:xfrm>
            <a:off x="395111" y="2205127"/>
            <a:ext cx="11401778" cy="338554"/>
          </a:xfrm>
          <a:prstGeom prst="rect">
            <a:avLst/>
          </a:prstGeom>
          <a:noFill/>
        </p:spPr>
        <p:txBody>
          <a:bodyPr wrap="square" rtlCol="0">
            <a:spAutoFit/>
          </a:bodyPr>
          <a:lstStyle/>
          <a:p>
            <a:pPr algn="just"/>
            <a:endParaRPr lang="pt-BR" sz="1600" dirty="0">
              <a:latin typeface="Arial" panose="020B0604020202020204" pitchFamily="34" charset="0"/>
              <a:cs typeface="Arial" panose="020B0604020202020204" pitchFamily="34" charset="0"/>
            </a:endParaRPr>
          </a:p>
        </p:txBody>
      </p:sp>
      <p:sp>
        <p:nvSpPr>
          <p:cNvPr id="4" name="Retângulo 3"/>
          <p:cNvSpPr/>
          <p:nvPr/>
        </p:nvSpPr>
        <p:spPr>
          <a:xfrm>
            <a:off x="796834" y="1894114"/>
            <a:ext cx="10358846" cy="4678204"/>
          </a:xfrm>
          <a:prstGeom prst="rect">
            <a:avLst/>
          </a:prstGeom>
        </p:spPr>
        <p:txBody>
          <a:bodyPr wrap="square">
            <a:spAutoFit/>
          </a:bodyPr>
          <a:lstStyle/>
          <a:p>
            <a:pPr algn="just"/>
            <a:r>
              <a:rPr lang="pt-BR" sz="2800" dirty="0"/>
              <a:t>Essa transparência também será assegurada mediante:</a:t>
            </a:r>
          </a:p>
          <a:p>
            <a:pPr algn="just"/>
            <a:r>
              <a:rPr lang="pt-BR" sz="2800" dirty="0"/>
              <a:t>i) </a:t>
            </a:r>
            <a:r>
              <a:rPr lang="pt-BR" sz="2800" b="1" dirty="0"/>
              <a:t>Incentivo à participação popular e realização de audiências públicas </a:t>
            </a:r>
            <a:r>
              <a:rPr lang="pt-BR" sz="2800" dirty="0"/>
              <a:t>durante os processos de elaboração e discussão dos planos, Lei de Diretrizes Orçamentárias e orçamentos</a:t>
            </a:r>
            <a:r>
              <a:rPr lang="pt-BR" sz="2800" b="1" dirty="0"/>
              <a:t>;</a:t>
            </a:r>
          </a:p>
          <a:p>
            <a:pPr algn="just"/>
            <a:r>
              <a:rPr lang="pt-BR" sz="2800" dirty="0"/>
              <a:t>ii) Divulgação da execução orçamentária e financeira </a:t>
            </a:r>
            <a:r>
              <a:rPr lang="pt-BR" sz="2800" b="1" dirty="0"/>
              <a:t>em tempo real </a:t>
            </a:r>
            <a:r>
              <a:rPr lang="pt-BR" sz="2800" dirty="0"/>
              <a:t>para a sociedade em meios eletrônicos de acesso público;</a:t>
            </a:r>
          </a:p>
          <a:p>
            <a:pPr algn="just"/>
            <a:r>
              <a:rPr lang="pt-BR" sz="2800" dirty="0"/>
              <a:t>iii) Adoção de sistema integrado de administração financeira e controle que </a:t>
            </a:r>
            <a:r>
              <a:rPr lang="pt-BR" sz="2800" b="1" dirty="0"/>
              <a:t>atenda a padrões mínimos de qualidade e permita disponibilizar informações detalhadas da receita e da despesa.</a:t>
            </a:r>
          </a:p>
          <a:p>
            <a:r>
              <a:rPr lang="pt-BR" dirty="0"/>
              <a:t>Orçamento público, administração financeira e orçamentária e LRF I Augustinho Vicente </a:t>
            </a:r>
            <a:r>
              <a:rPr lang="pt-BR" dirty="0" err="1"/>
              <a:t>Paludo</a:t>
            </a:r>
            <a:r>
              <a:rPr lang="pt-BR" dirty="0"/>
              <a:t>. -7. ed. rev. e atual.-Rio de Janeiro: Forense; São Paulo: MÉTODO: 2017. </a:t>
            </a:r>
          </a:p>
        </p:txBody>
      </p:sp>
    </p:spTree>
    <p:extLst>
      <p:ext uri="{BB962C8B-B14F-4D97-AF65-F5344CB8AC3E}">
        <p14:creationId xmlns:p14="http://schemas.microsoft.com/office/powerpoint/2010/main" val="306246917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aixaDeTexto 2"/>
          <p:cNvSpPr txBox="1"/>
          <p:nvPr/>
        </p:nvSpPr>
        <p:spPr>
          <a:xfrm>
            <a:off x="184171" y="685236"/>
            <a:ext cx="11401778" cy="1077218"/>
          </a:xfrm>
          <a:prstGeom prst="rect">
            <a:avLst/>
          </a:prstGeom>
          <a:noFill/>
        </p:spPr>
        <p:txBody>
          <a:bodyPr wrap="square" rtlCol="0">
            <a:spAutoFit/>
          </a:bodyPr>
          <a:lstStyle/>
          <a:p>
            <a:pPr algn="ctr"/>
            <a:r>
              <a:rPr lang="pt-BR" sz="3200" b="1" dirty="0"/>
              <a:t>Transparência Pública</a:t>
            </a:r>
          </a:p>
          <a:p>
            <a:pPr algn="ctr"/>
            <a:r>
              <a:rPr lang="pt-BR" sz="3200" dirty="0"/>
              <a:t>Exigências da LRF – Lei Complementar 101/2000</a:t>
            </a:r>
            <a:endParaRPr lang="pt-BR" sz="2200" dirty="0">
              <a:latin typeface="Arial" panose="020B0604020202020204" pitchFamily="34" charset="0"/>
              <a:cs typeface="Arial" panose="020B0604020202020204" pitchFamily="34" charset="0"/>
            </a:endParaRPr>
          </a:p>
        </p:txBody>
      </p:sp>
      <p:sp>
        <p:nvSpPr>
          <p:cNvPr id="4" name="Retângulo 3"/>
          <p:cNvSpPr/>
          <p:nvPr/>
        </p:nvSpPr>
        <p:spPr>
          <a:xfrm>
            <a:off x="529169" y="2545039"/>
            <a:ext cx="6711268" cy="3170099"/>
          </a:xfrm>
          <a:prstGeom prst="rect">
            <a:avLst/>
          </a:prstGeom>
          <a:ln>
            <a:solidFill>
              <a:schemeClr val="tx1"/>
            </a:solidFill>
          </a:ln>
        </p:spPr>
        <p:txBody>
          <a:bodyPr wrap="square">
            <a:spAutoFit/>
          </a:bodyPr>
          <a:lstStyle/>
          <a:p>
            <a:pPr algn="just"/>
            <a:r>
              <a:rPr lang="pt-BR" sz="4000" dirty="0"/>
              <a:t>Caso não haja o cumprimento, o ente ficará sujeito à sanção de não receber transferências voluntárias, conforme o art.73-C.</a:t>
            </a:r>
          </a:p>
        </p:txBody>
      </p:sp>
      <p:pic>
        <p:nvPicPr>
          <p:cNvPr id="5" name="Imagem 4">
            <a:extLst>
              <a:ext uri="{FF2B5EF4-FFF2-40B4-BE49-F238E27FC236}">
                <a16:creationId xmlns:a16="http://schemas.microsoft.com/office/drawing/2014/main" id="{73F33E6B-66D9-C9B8-CDC0-0BB4953E29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81977" y="2147977"/>
            <a:ext cx="4710023" cy="4710023"/>
          </a:xfrm>
          <a:prstGeom prst="rect">
            <a:avLst/>
          </a:prstGeom>
        </p:spPr>
      </p:pic>
    </p:spTree>
    <p:extLst>
      <p:ext uri="{BB962C8B-B14F-4D97-AF65-F5344CB8AC3E}">
        <p14:creationId xmlns:p14="http://schemas.microsoft.com/office/powerpoint/2010/main" val="306246917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aixaDeTexto 2"/>
          <p:cNvSpPr txBox="1"/>
          <p:nvPr/>
        </p:nvSpPr>
        <p:spPr>
          <a:xfrm>
            <a:off x="184171" y="685236"/>
            <a:ext cx="11401778" cy="1077218"/>
          </a:xfrm>
          <a:prstGeom prst="rect">
            <a:avLst/>
          </a:prstGeom>
          <a:noFill/>
        </p:spPr>
        <p:txBody>
          <a:bodyPr wrap="square" rtlCol="0">
            <a:spAutoFit/>
          </a:bodyPr>
          <a:lstStyle/>
          <a:p>
            <a:pPr algn="ctr"/>
            <a:r>
              <a:rPr lang="pt-BR" sz="3200" b="1" dirty="0"/>
              <a:t>Transparência Pública</a:t>
            </a:r>
          </a:p>
          <a:p>
            <a:pPr algn="ctr"/>
            <a:r>
              <a:rPr lang="pt-BR" sz="3200" dirty="0"/>
              <a:t>Exigências da LRF – Lei Complementar 101/2000</a:t>
            </a:r>
            <a:endParaRPr lang="pt-BR" sz="2200" dirty="0">
              <a:latin typeface="Arial" panose="020B0604020202020204" pitchFamily="34" charset="0"/>
              <a:cs typeface="Arial" panose="020B0604020202020204" pitchFamily="34" charset="0"/>
            </a:endParaRPr>
          </a:p>
        </p:txBody>
      </p:sp>
      <p:sp>
        <p:nvSpPr>
          <p:cNvPr id="4" name="Retângulo 3"/>
          <p:cNvSpPr/>
          <p:nvPr/>
        </p:nvSpPr>
        <p:spPr>
          <a:xfrm>
            <a:off x="814088" y="2152143"/>
            <a:ext cx="6468490" cy="3785652"/>
          </a:xfrm>
          <a:prstGeom prst="rect">
            <a:avLst/>
          </a:prstGeom>
          <a:ln>
            <a:solidFill>
              <a:schemeClr val="tx1"/>
            </a:solidFill>
          </a:ln>
        </p:spPr>
        <p:txBody>
          <a:bodyPr wrap="square">
            <a:spAutoFit/>
          </a:bodyPr>
          <a:lstStyle/>
          <a:p>
            <a:pPr algn="just"/>
            <a:r>
              <a:rPr lang="pt-BR" sz="3000" dirty="0"/>
              <a:t>DENÚNCIA:</a:t>
            </a:r>
          </a:p>
          <a:p>
            <a:pPr algn="just"/>
            <a:r>
              <a:rPr lang="pt-BR" sz="3000" dirty="0"/>
              <a:t>Qualquer cidadão, partido político, associação ou sindicato é parte legítima para denunciar ao respectivo Tribunal de Contas e ao órgão competente do Ministério Público o descumprimento das prescrições estabelecidas na Lei de Responsabilidade Fiscal.</a:t>
            </a:r>
          </a:p>
        </p:txBody>
      </p:sp>
      <p:pic>
        <p:nvPicPr>
          <p:cNvPr id="5" name="Imagem 4">
            <a:extLst>
              <a:ext uri="{FF2B5EF4-FFF2-40B4-BE49-F238E27FC236}">
                <a16:creationId xmlns:a16="http://schemas.microsoft.com/office/drawing/2014/main" id="{614C499D-4B9F-448A-4365-5C38D87FC2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42798" y="1762454"/>
            <a:ext cx="4565031" cy="4565031"/>
          </a:xfrm>
          <a:prstGeom prst="rect">
            <a:avLst/>
          </a:prstGeom>
        </p:spPr>
      </p:pic>
    </p:spTree>
    <p:extLst>
      <p:ext uri="{BB962C8B-B14F-4D97-AF65-F5344CB8AC3E}">
        <p14:creationId xmlns:p14="http://schemas.microsoft.com/office/powerpoint/2010/main" val="306246917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aixaDeTexto 2"/>
          <p:cNvSpPr txBox="1"/>
          <p:nvPr/>
        </p:nvSpPr>
        <p:spPr>
          <a:xfrm>
            <a:off x="184171" y="685236"/>
            <a:ext cx="11401778" cy="1077218"/>
          </a:xfrm>
          <a:prstGeom prst="rect">
            <a:avLst/>
          </a:prstGeom>
          <a:noFill/>
        </p:spPr>
        <p:txBody>
          <a:bodyPr wrap="square" rtlCol="0">
            <a:spAutoFit/>
          </a:bodyPr>
          <a:lstStyle/>
          <a:p>
            <a:pPr algn="ctr"/>
            <a:r>
              <a:rPr lang="pt-BR" sz="3200" b="1" dirty="0"/>
              <a:t>Transparência Pública</a:t>
            </a:r>
          </a:p>
          <a:p>
            <a:pPr algn="ctr"/>
            <a:r>
              <a:rPr lang="pt-BR" sz="3200" dirty="0"/>
              <a:t>Regulamentação local (Art. 30, I CF)</a:t>
            </a:r>
            <a:endParaRPr lang="pt-BR" sz="2200" dirty="0">
              <a:latin typeface="Arial" panose="020B0604020202020204" pitchFamily="34" charset="0"/>
              <a:cs typeface="Arial" panose="020B0604020202020204" pitchFamily="34" charset="0"/>
            </a:endParaRPr>
          </a:p>
        </p:txBody>
      </p:sp>
      <p:sp>
        <p:nvSpPr>
          <p:cNvPr id="4" name="Retângulo 3"/>
          <p:cNvSpPr/>
          <p:nvPr/>
        </p:nvSpPr>
        <p:spPr>
          <a:xfrm>
            <a:off x="796834" y="1894114"/>
            <a:ext cx="10358846" cy="4339650"/>
          </a:xfrm>
          <a:prstGeom prst="rect">
            <a:avLst/>
          </a:prstGeom>
        </p:spPr>
        <p:txBody>
          <a:bodyPr wrap="square">
            <a:spAutoFit/>
          </a:bodyPr>
          <a:lstStyle/>
          <a:p>
            <a:pPr algn="just"/>
            <a:endParaRPr lang="pt-BR" sz="2400" dirty="0"/>
          </a:p>
          <a:p>
            <a:pPr algn="just"/>
            <a:r>
              <a:rPr lang="pt-BR" sz="2400" dirty="0"/>
              <a:t>Art. 30. Compete aos Municípios:</a:t>
            </a:r>
          </a:p>
          <a:p>
            <a:pPr algn="just"/>
            <a:r>
              <a:rPr lang="pt-BR" sz="2400" dirty="0"/>
              <a:t>I – legislar sobre assuntos de interesse local;</a:t>
            </a:r>
          </a:p>
          <a:p>
            <a:pPr algn="just"/>
            <a:endParaRPr lang="pt-BR" sz="2400" dirty="0"/>
          </a:p>
          <a:p>
            <a:pPr algn="just"/>
            <a:r>
              <a:rPr lang="pt-BR" sz="3600" dirty="0"/>
              <a:t>Nunca criar novas obrigações, sempre regulamentar o que já existe. A regulamentação, em si, pode significar explicar procedimentos para o cumprimento da Lei, dentro das especificidades dos Portais e sistemas utilizados.</a:t>
            </a:r>
          </a:p>
        </p:txBody>
      </p:sp>
    </p:spTree>
    <p:extLst>
      <p:ext uri="{BB962C8B-B14F-4D97-AF65-F5344CB8AC3E}">
        <p14:creationId xmlns:p14="http://schemas.microsoft.com/office/powerpoint/2010/main" val="306246917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aixaDeTexto 2"/>
          <p:cNvSpPr txBox="1"/>
          <p:nvPr/>
        </p:nvSpPr>
        <p:spPr>
          <a:xfrm>
            <a:off x="184171" y="685236"/>
            <a:ext cx="11401778" cy="1077218"/>
          </a:xfrm>
          <a:prstGeom prst="rect">
            <a:avLst/>
          </a:prstGeom>
          <a:noFill/>
        </p:spPr>
        <p:txBody>
          <a:bodyPr wrap="square" rtlCol="0">
            <a:spAutoFit/>
          </a:bodyPr>
          <a:lstStyle/>
          <a:p>
            <a:pPr algn="ctr"/>
            <a:r>
              <a:rPr lang="pt-BR" sz="3200" b="1" dirty="0"/>
              <a:t>Transparência Pública</a:t>
            </a:r>
          </a:p>
          <a:p>
            <a:pPr algn="ctr"/>
            <a:r>
              <a:rPr lang="pt-BR" sz="3200" dirty="0"/>
              <a:t>Regulamentação local (Art. 30, I CF)</a:t>
            </a:r>
            <a:endParaRPr lang="pt-BR" sz="2200" dirty="0">
              <a:latin typeface="Arial" panose="020B0604020202020204" pitchFamily="34" charset="0"/>
              <a:cs typeface="Arial" panose="020B0604020202020204" pitchFamily="34" charset="0"/>
            </a:endParaRPr>
          </a:p>
        </p:txBody>
      </p:sp>
      <p:sp>
        <p:nvSpPr>
          <p:cNvPr id="4" name="Retângulo 3"/>
          <p:cNvSpPr/>
          <p:nvPr/>
        </p:nvSpPr>
        <p:spPr>
          <a:xfrm>
            <a:off x="313509" y="1894114"/>
            <a:ext cx="11338560" cy="4493538"/>
          </a:xfrm>
          <a:prstGeom prst="rect">
            <a:avLst/>
          </a:prstGeom>
        </p:spPr>
        <p:txBody>
          <a:bodyPr wrap="square">
            <a:spAutoFit/>
          </a:bodyPr>
          <a:lstStyle/>
          <a:p>
            <a:pPr algn="just"/>
            <a:r>
              <a:rPr lang="pt-BR" sz="2200" dirty="0"/>
              <a:t>AÇÃO DIRETA DE INCONSTITUCIONALIDADE –ARTIGO 3°, INCISOII, ALÍNEA "H", DA LEI MUNICIPAL N° 980/2017, DE CAMPO MAGRO – </a:t>
            </a:r>
            <a:r>
              <a:rPr lang="pt-BR" sz="2200" b="1" dirty="0"/>
              <a:t>DISPOSITIVO QUE ESTABELECE A OBRIGAÇÃO DE DIVULGAR INFORMAÇÕES ACERCA DE COLABORADORES/TERCEIRIZADOS</a:t>
            </a:r>
            <a:r>
              <a:rPr lang="pt-BR" sz="2200" dirty="0"/>
              <a:t> NO ÂMBITO DA ADMINISTRAÇÃO PÚBLICA MUNICIPAL – INCONSTITUCIONALIDADE FORMAL – </a:t>
            </a:r>
            <a:r>
              <a:rPr lang="pt-BR" sz="2200" b="1" dirty="0"/>
              <a:t>VIOLAÇÃO À COMPETÊNCIA PRIVATIVA DA UNIÃO PARA LEGISLAR SOBRE NORMAS GERAIS DE LICITAÇÃO E CONTRATOS </a:t>
            </a:r>
            <a:r>
              <a:rPr lang="pt-BR" sz="2200" dirty="0"/>
              <a:t>– </a:t>
            </a:r>
            <a:r>
              <a:rPr lang="pt-BR" sz="2400" b="1" u="sng" dirty="0"/>
              <a:t>INOCORRÊNCIA</a:t>
            </a:r>
            <a:r>
              <a:rPr lang="pt-BR" sz="2400" u="sng" dirty="0"/>
              <a:t> </a:t>
            </a:r>
            <a:r>
              <a:rPr lang="pt-BR" sz="2200" dirty="0"/>
              <a:t>– DISPOSITIVO ATACADO QUE TEM COMO OBJETIVO CONFERIR PUBLICIDADE E TRANSPARÊNCIA AOS ATOS DA ADMINISTRAÇÃO PÚBLICA – INCONSTITUCIONALIDADE MATERIAL – </a:t>
            </a:r>
            <a:r>
              <a:rPr lang="pt-BR" sz="2200" b="1" dirty="0">
                <a:solidFill>
                  <a:srgbClr val="FF0000"/>
                </a:solidFill>
              </a:rPr>
              <a:t>VIOLAÇÃO AO PRINCÍPIO DA PROPORCIONALIDADE – CARACTERIZAÇÃO – TERCEIRIZADOS – DIVULGAÇÃO DOS SALÁRIOS – AUSÊNCIA DE VÍNCULO COM A ADMINISTRAÇÃO PÚBLICA – </a:t>
            </a:r>
            <a:r>
              <a:rPr lang="pt-BR" sz="2200" dirty="0"/>
              <a:t>MEDIDA QUE NÃO PREENCHE OS CRITÉRIOS DE NECESSIDADE E PROPORCIONALIDADE EM SENTIDO ESTRITO – MEDIDA CAUTELAR CONFIRMADA – AÇÃO DIRETA PARCIALMENTE PROCEDENTE. (TJPR – Órgão Especial-AI-1743627-0- Curitiba -</a:t>
            </a:r>
            <a:r>
              <a:rPr lang="pt-BR" sz="2200" dirty="0" err="1"/>
              <a:t>Rel</a:t>
            </a:r>
            <a:r>
              <a:rPr lang="pt-BR" sz="2200" dirty="0"/>
              <a:t>.: Desembargador Paulo Roberto Vasconcelos – Unânime – J.01.07.2019).</a:t>
            </a:r>
          </a:p>
        </p:txBody>
      </p:sp>
    </p:spTree>
    <p:extLst>
      <p:ext uri="{BB962C8B-B14F-4D97-AF65-F5344CB8AC3E}">
        <p14:creationId xmlns:p14="http://schemas.microsoft.com/office/powerpoint/2010/main" val="306246917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aixaDeTexto 2"/>
          <p:cNvSpPr txBox="1"/>
          <p:nvPr/>
        </p:nvSpPr>
        <p:spPr>
          <a:xfrm>
            <a:off x="158045" y="959556"/>
            <a:ext cx="1140177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LC 131/2009</a:t>
            </a:r>
          </a:p>
        </p:txBody>
      </p:sp>
      <p:sp>
        <p:nvSpPr>
          <p:cNvPr id="7" name="CaixaDeTexto 6">
            <a:extLst>
              <a:ext uri="{FF2B5EF4-FFF2-40B4-BE49-F238E27FC236}">
                <a16:creationId xmlns:a16="http://schemas.microsoft.com/office/drawing/2014/main" id="{8C404434-B794-45B1-869D-740084A7A595}"/>
              </a:ext>
            </a:extLst>
          </p:cNvPr>
          <p:cNvSpPr txBox="1"/>
          <p:nvPr/>
        </p:nvSpPr>
        <p:spPr>
          <a:xfrm>
            <a:off x="1167664" y="2409592"/>
            <a:ext cx="9382539" cy="332398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3000" b="0" i="0" u="none" strike="noStrike" kern="1200" cap="none" spc="0" normalizeH="0" baseline="0" noProof="0" dirty="0">
                <a:ln>
                  <a:noFill/>
                </a:ln>
                <a:solidFill>
                  <a:prstClr val="black"/>
                </a:solidFill>
                <a:effectLst/>
                <a:uLnTx/>
                <a:uFillTx/>
                <a:latin typeface="Calibri"/>
                <a:ea typeface="+mn-ea"/>
                <a:cs typeface="+mn-cs"/>
              </a:rPr>
              <a:t>A Lei Complementar 131, de 27 de maio de 2009, alterou a redação da Lei de Responsabilidade Fiscal no que se refere à transparência da gestão fiscal, inovando ao determinar a disponibilização, em tempo real, de informações pormenorizadas sobre a execução orçamentária e financeira da União, dos Estados, do Distrito Federal e dos Municípios.</a:t>
            </a:r>
            <a:endParaRPr kumimoji="0" lang="pt-BR" sz="3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629323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aixaDeTexto 2"/>
          <p:cNvSpPr txBox="1"/>
          <p:nvPr/>
        </p:nvSpPr>
        <p:spPr>
          <a:xfrm>
            <a:off x="339459" y="580544"/>
            <a:ext cx="1140177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a:noFill/>
                </a:ln>
                <a:solidFill>
                  <a:prstClr val="black"/>
                </a:solidFill>
                <a:effectLst/>
                <a:uLnTx/>
                <a:uFillTx/>
                <a:latin typeface="Calibri"/>
                <a:ea typeface="+mn-ea"/>
                <a:cs typeface="+mn-cs"/>
              </a:rPr>
              <a:t>Globo se desculpa por apoiar Ditadura Militar:</a:t>
            </a:r>
            <a:endParaRPr kumimoji="0" lang="pt-BR" sz="40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CaixaDeTexto 3"/>
          <p:cNvSpPr txBox="1"/>
          <p:nvPr/>
        </p:nvSpPr>
        <p:spPr>
          <a:xfrm>
            <a:off x="352697" y="1293223"/>
            <a:ext cx="11297100" cy="501675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dirty="0">
                <a:ln>
                  <a:noFill/>
                </a:ln>
                <a:solidFill>
                  <a:prstClr val="black"/>
                </a:solidFill>
                <a:effectLst/>
                <a:uLnTx/>
                <a:uFillTx/>
                <a:latin typeface="Calibri"/>
                <a:ea typeface="+mn-ea"/>
                <a:cs typeface="+mn-cs"/>
              </a:rPr>
              <a:t>“O apoio foi um erro; o reconhecimento do erro é necessário; reafirmamos nosso apego aos valores democráticos; a lembrança do apoio é um incômodo, mas não há como refutá-lo; o jornal O Globo apoiou a ditadura, ao lado de outros grandes jornais como </a:t>
            </a:r>
            <a:r>
              <a:rPr kumimoji="0" lang="pt-BR" sz="2800" b="1" i="0" u="none" strike="noStrike" kern="1200" cap="none" spc="0" normalizeH="0" baseline="0" noProof="0" dirty="0">
                <a:ln>
                  <a:noFill/>
                </a:ln>
                <a:solidFill>
                  <a:prstClr val="black"/>
                </a:solidFill>
                <a:effectLst/>
                <a:uLnTx/>
                <a:uFillTx/>
                <a:latin typeface="Calibri"/>
                <a:ea typeface="+mn-ea"/>
                <a:cs typeface="+mn-cs"/>
              </a:rPr>
              <a:t>Estadão, Folha, Jornal do Brasil, Correio da Manhã;</a:t>
            </a:r>
            <a:r>
              <a:rPr kumimoji="0" lang="pt-BR" sz="2800" b="0" i="0" u="none" strike="noStrike" kern="1200" cap="none" spc="0" normalizeH="0" baseline="0" noProof="0" dirty="0">
                <a:ln>
                  <a:noFill/>
                </a:ln>
                <a:solidFill>
                  <a:prstClr val="black"/>
                </a:solidFill>
                <a:effectLst/>
                <a:uLnTx/>
                <a:uFillTx/>
                <a:latin typeface="Calibri"/>
                <a:ea typeface="+mn-ea"/>
                <a:cs typeface="+mn-cs"/>
              </a:rPr>
              <a:t> o medo (na época) era de outro golpe, de João Goulart [Bush também invadiu o Iraque sob a justificativa de armas químicas que nunca foram achadas]; a divisão ideológica do mundo na Guerra Fria, comunistas e capitalistas, se reproduzia; o golpe era visto pelo jornal como a única alternativa para manter no Brasil uma democracia [democracia militar?];. (Globo 1/9/13, p. 15).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a:ln>
                  <a:noFill/>
                </a:ln>
                <a:solidFill>
                  <a:prstClr val="black"/>
                </a:solidFill>
                <a:effectLst/>
                <a:uLnTx/>
                <a:uFillTx/>
                <a:latin typeface="Calibri"/>
                <a:ea typeface="+mn-ea"/>
                <a:cs typeface="+mn-cs"/>
              </a:rPr>
              <a:t>Fonte: https://professorlfg.jusbrasil.com.br/artigos/121932423/globo-se-desculpa-por-ter-apoiado-o-golpe-militar-de-64</a:t>
            </a:r>
          </a:p>
        </p:txBody>
      </p:sp>
    </p:spTree>
    <p:extLst>
      <p:ext uri="{BB962C8B-B14F-4D97-AF65-F5344CB8AC3E}">
        <p14:creationId xmlns:p14="http://schemas.microsoft.com/office/powerpoint/2010/main" val="73169329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aixaDeTexto 2"/>
          <p:cNvSpPr txBox="1"/>
          <p:nvPr/>
        </p:nvSpPr>
        <p:spPr>
          <a:xfrm>
            <a:off x="158044" y="972808"/>
            <a:ext cx="1140177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1200" cap="none" spc="0" normalizeH="0" baseline="0" noProof="0" dirty="0">
                <a:ln>
                  <a:noFill/>
                </a:ln>
                <a:solidFill>
                  <a:prstClr val="black"/>
                </a:solidFill>
                <a:effectLst/>
                <a:uLnTx/>
                <a:uFillTx/>
                <a:latin typeface="Calibri"/>
                <a:ea typeface="+mn-ea"/>
                <a:cs typeface="+mn-cs"/>
              </a:rPr>
              <a:t>O que o Tribunal de Contas Exige?</a:t>
            </a:r>
          </a:p>
        </p:txBody>
      </p:sp>
      <p:sp>
        <p:nvSpPr>
          <p:cNvPr id="7" name="CaixaDeTexto 6">
            <a:extLst>
              <a:ext uri="{FF2B5EF4-FFF2-40B4-BE49-F238E27FC236}">
                <a16:creationId xmlns:a16="http://schemas.microsoft.com/office/drawing/2014/main" id="{8C404434-B794-45B1-869D-740084A7A595}"/>
              </a:ext>
            </a:extLst>
          </p:cNvPr>
          <p:cNvSpPr txBox="1"/>
          <p:nvPr/>
        </p:nvSpPr>
        <p:spPr>
          <a:xfrm>
            <a:off x="1167663" y="2419358"/>
            <a:ext cx="9382539" cy="147732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3000" b="0" i="0" u="none" strike="noStrike" kern="1200" cap="none" spc="0" normalizeH="0" baseline="0" noProof="0" dirty="0">
                <a:ln>
                  <a:noFill/>
                </a:ln>
                <a:solidFill>
                  <a:prstClr val="black"/>
                </a:solidFill>
                <a:effectLst/>
                <a:uLnTx/>
                <a:uFillTx/>
                <a:latin typeface="Calibri"/>
                <a:ea typeface="+mn-ea"/>
                <a:cs typeface="+mn-cs"/>
              </a:rPr>
              <a:t>O TCE do estado do Paraná, exige para cumprimento da transparência, o disposto no artigo 38 da instrução normativa 89/2013;</a:t>
            </a:r>
            <a:endParaRPr kumimoji="0" lang="pt-BR" sz="3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4" name="CaixaDeTexto 3">
            <a:extLst>
              <a:ext uri="{FF2B5EF4-FFF2-40B4-BE49-F238E27FC236}">
                <a16:creationId xmlns:a16="http://schemas.microsoft.com/office/drawing/2014/main" id="{212A7821-7246-7DB2-DF68-128E21A5E1F2}"/>
              </a:ext>
            </a:extLst>
          </p:cNvPr>
          <p:cNvSpPr txBox="1"/>
          <p:nvPr/>
        </p:nvSpPr>
        <p:spPr>
          <a:xfrm>
            <a:off x="1167662" y="5562026"/>
            <a:ext cx="980513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Calibri"/>
                <a:ea typeface="+mn-ea"/>
                <a:cs typeface="+mn-cs"/>
              </a:rPr>
              <a:t>Instrução disponível em: https://www1.tce.pr.gov.br/conteudo/instrucao-normativa-n-89-de-28-de-fevereiro-de-2013/239895/area/249</a:t>
            </a:r>
          </a:p>
        </p:txBody>
      </p:sp>
    </p:spTree>
    <p:extLst>
      <p:ext uri="{BB962C8B-B14F-4D97-AF65-F5344CB8AC3E}">
        <p14:creationId xmlns:p14="http://schemas.microsoft.com/office/powerpoint/2010/main" val="414283923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p:cNvSpPr txBox="1"/>
          <p:nvPr/>
        </p:nvSpPr>
        <p:spPr>
          <a:xfrm>
            <a:off x="287208" y="567481"/>
            <a:ext cx="1140177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a:ln>
                  <a:noFill/>
                </a:ln>
                <a:solidFill>
                  <a:prstClr val="black"/>
                </a:solidFill>
                <a:effectLst/>
                <a:uLnTx/>
                <a:uFillTx/>
                <a:latin typeface="Calibri"/>
                <a:ea typeface="+mn-ea"/>
                <a:cs typeface="+mn-cs"/>
              </a:rPr>
              <a:t>Contexto elaboração da Constituição Federal de 1988</a:t>
            </a:r>
          </a:p>
        </p:txBody>
      </p:sp>
      <p:pic>
        <p:nvPicPr>
          <p:cNvPr id="1026" name="Picture 2" descr="Portal da Transparência: entenda o que é e como funciona">
            <a:extLst>
              <a:ext uri="{FF2B5EF4-FFF2-40B4-BE49-F238E27FC236}">
                <a16:creationId xmlns:a16="http://schemas.microsoft.com/office/drawing/2014/main" id="{60F1C381-347B-00CC-43B7-341F45842A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28768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aixaDeTexto 2"/>
          <p:cNvSpPr txBox="1"/>
          <p:nvPr/>
        </p:nvSpPr>
        <p:spPr>
          <a:xfrm>
            <a:off x="158044" y="972808"/>
            <a:ext cx="11401778"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Índice de Transparência da Administração Pública - ITP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TCE-PR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CaixaDeTexto 4">
            <a:extLst>
              <a:ext uri="{FF2B5EF4-FFF2-40B4-BE49-F238E27FC236}">
                <a16:creationId xmlns:a16="http://schemas.microsoft.com/office/drawing/2014/main" id="{772033BA-9758-49AC-8865-9DD9826FAA84}"/>
              </a:ext>
            </a:extLst>
          </p:cNvPr>
          <p:cNvSpPr txBox="1"/>
          <p:nvPr/>
        </p:nvSpPr>
        <p:spPr>
          <a:xfrm>
            <a:off x="296334" y="5885192"/>
            <a:ext cx="8407990" cy="59301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prstClr val="black"/>
                </a:solidFill>
                <a:effectLst/>
                <a:uLnTx/>
                <a:uFillTx/>
                <a:latin typeface="Calibri"/>
                <a:ea typeface="+mn-ea"/>
                <a:cs typeface="+mn-cs"/>
              </a:rPr>
              <a:t>https://www1.tce.pr.gov.br/conteudo/itp-indice-de-transparencia-da-administracao-publica/317844/area/www1.tce.pr.gov.br/ferramentas-itp-2024/353493/area/250</a:t>
            </a:r>
          </a:p>
        </p:txBody>
      </p:sp>
      <p:sp>
        <p:nvSpPr>
          <p:cNvPr id="4" name="Retângulo 3"/>
          <p:cNvSpPr/>
          <p:nvPr/>
        </p:nvSpPr>
        <p:spPr>
          <a:xfrm>
            <a:off x="470263" y="1894115"/>
            <a:ext cx="11390811" cy="267765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prstClr val="black"/>
                </a:solidFill>
                <a:effectLst/>
                <a:uLnTx/>
                <a:uFillTx/>
                <a:latin typeface="Calibri"/>
                <a:ea typeface="+mn-ea"/>
                <a:cs typeface="+mn-cs"/>
              </a:rPr>
              <a:t>O Tribunal de Contas do Estado do Paraná realizará mais uma rodada anual de avaliação da transparência pública dos portais oficiais dos poderes executivos e legislativos municipais, bem como, na esfera estadual, do Governo do Estado, da Assembleia Legislativa, do Ministério Público, da Defensoria Pública e do Tribunal de Justiça, visando à composição do Índice de Transparência da Administração Pública - ITP: 2024, dentro do 3º Ciclo de avaliação do Programa Nacional de Transparência Pública (PNTP), desenvolvido pela Associação dos Membros dos Tribunais de Contas (</a:t>
            </a:r>
            <a:r>
              <a:rPr kumimoji="0" lang="pt-BR" sz="2400" b="0" i="0" u="none" strike="noStrike" kern="1200" cap="none" spc="0" normalizeH="0" baseline="0" noProof="0" dirty="0" err="1">
                <a:ln>
                  <a:noFill/>
                </a:ln>
                <a:solidFill>
                  <a:prstClr val="black"/>
                </a:solidFill>
                <a:effectLst/>
                <a:uLnTx/>
                <a:uFillTx/>
                <a:latin typeface="Calibri"/>
                <a:ea typeface="+mn-ea"/>
                <a:cs typeface="+mn-cs"/>
              </a:rPr>
              <a:t>Atricon</a:t>
            </a:r>
            <a:r>
              <a:rPr kumimoji="0" lang="pt-BR" sz="2400" b="0" i="0" u="none" strike="noStrike" kern="1200" cap="none" spc="0" normalizeH="0" baseline="0" noProof="0" dirty="0">
                <a:ln>
                  <a:noFill/>
                </a:ln>
                <a:solidFill>
                  <a:prstClr val="black"/>
                </a:solidFill>
                <a:effectLst/>
                <a:uLnTx/>
                <a:uFillTx/>
                <a:latin typeface="Calibri"/>
                <a:ea typeface="+mn-ea"/>
                <a:cs typeface="+mn-cs"/>
              </a:rPr>
              <a:t>).</a:t>
            </a:r>
          </a:p>
        </p:txBody>
      </p:sp>
      <p:pic>
        <p:nvPicPr>
          <p:cNvPr id="6" name="Imagem 5">
            <a:extLst>
              <a:ext uri="{FF2B5EF4-FFF2-40B4-BE49-F238E27FC236}">
                <a16:creationId xmlns:a16="http://schemas.microsoft.com/office/drawing/2014/main" id="{92937078-A36B-4C58-ADA1-3D6B796893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41440" y="4194091"/>
            <a:ext cx="3850560" cy="2663909"/>
          </a:xfrm>
          <a:prstGeom prst="rect">
            <a:avLst/>
          </a:prstGeom>
        </p:spPr>
      </p:pic>
    </p:spTree>
    <p:extLst>
      <p:ext uri="{BB962C8B-B14F-4D97-AF65-F5344CB8AC3E}">
        <p14:creationId xmlns:p14="http://schemas.microsoft.com/office/powerpoint/2010/main" val="150304009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7" name="Imagem 6">
            <a:extLst>
              <a:ext uri="{FF2B5EF4-FFF2-40B4-BE49-F238E27FC236}">
                <a16:creationId xmlns:a16="http://schemas.microsoft.com/office/drawing/2014/main" id="{D7307682-9D29-EFD9-785C-A62FEBA24501}"/>
              </a:ext>
            </a:extLst>
          </p:cNvPr>
          <p:cNvPicPr>
            <a:picLocks noChangeAspect="1"/>
          </p:cNvPicPr>
          <p:nvPr/>
        </p:nvPicPr>
        <p:blipFill>
          <a:blip r:embed="rId3"/>
          <a:stretch>
            <a:fillRect/>
          </a:stretch>
        </p:blipFill>
        <p:spPr>
          <a:xfrm>
            <a:off x="0" y="664234"/>
            <a:ext cx="12192000" cy="6184026"/>
          </a:xfrm>
          <a:prstGeom prst="rect">
            <a:avLst/>
          </a:prstGeom>
        </p:spPr>
      </p:pic>
    </p:spTree>
    <p:extLst>
      <p:ext uri="{BB962C8B-B14F-4D97-AF65-F5344CB8AC3E}">
        <p14:creationId xmlns:p14="http://schemas.microsoft.com/office/powerpoint/2010/main" val="107076755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4BF81836-BAF4-E696-08C3-8ECC4BF41B50}"/>
              </a:ext>
            </a:extLst>
          </p:cNvPr>
          <p:cNvPicPr>
            <a:picLocks noChangeAspect="1"/>
          </p:cNvPicPr>
          <p:nvPr/>
        </p:nvPicPr>
        <p:blipFill>
          <a:blip r:embed="rId3"/>
          <a:stretch>
            <a:fillRect/>
          </a:stretch>
        </p:blipFill>
        <p:spPr>
          <a:xfrm>
            <a:off x="6813" y="655608"/>
            <a:ext cx="12178373" cy="6202392"/>
          </a:xfrm>
          <a:prstGeom prst="rect">
            <a:avLst/>
          </a:prstGeom>
        </p:spPr>
      </p:pic>
    </p:spTree>
    <p:extLst>
      <p:ext uri="{BB962C8B-B14F-4D97-AF65-F5344CB8AC3E}">
        <p14:creationId xmlns:p14="http://schemas.microsoft.com/office/powerpoint/2010/main" val="296162057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52ECF7-C039-AAE8-D26C-FB1A6442BA71}"/>
              </a:ext>
            </a:extLst>
          </p:cNvPr>
          <p:cNvSpPr>
            <a:spLocks noGrp="1"/>
          </p:cNvSpPr>
          <p:nvPr>
            <p:ph type="title"/>
          </p:nvPr>
        </p:nvSpPr>
        <p:spPr/>
        <p:txBody>
          <a:bodyPr/>
          <a:lstStyle/>
          <a:p>
            <a:pPr algn="ctr"/>
            <a:r>
              <a:rPr lang="pt-BR" dirty="0"/>
              <a:t>Resultado ITP 2024</a:t>
            </a:r>
          </a:p>
        </p:txBody>
      </p:sp>
      <p:graphicFrame>
        <p:nvGraphicFramePr>
          <p:cNvPr id="5" name="Espaço Reservado para Conteúdo 4">
            <a:extLst>
              <a:ext uri="{FF2B5EF4-FFF2-40B4-BE49-F238E27FC236}">
                <a16:creationId xmlns:a16="http://schemas.microsoft.com/office/drawing/2014/main" id="{0DDD71FF-4939-AD6B-BC69-147CBDE684C4}"/>
              </a:ext>
            </a:extLst>
          </p:cNvPr>
          <p:cNvGraphicFramePr>
            <a:graphicFrameLocks noGrp="1"/>
          </p:cNvGraphicFramePr>
          <p:nvPr>
            <p:ph idx="1"/>
          </p:nvPr>
        </p:nvGraphicFramePr>
        <p:xfrm>
          <a:off x="0" y="1351722"/>
          <a:ext cx="12192000" cy="5588947"/>
        </p:xfrm>
        <a:graphic>
          <a:graphicData uri="http://schemas.openxmlformats.org/drawingml/2006/table">
            <a:tbl>
              <a:tblPr firstRow="1" bandRow="1">
                <a:tableStyleId>{5C22544A-7EE6-4342-B048-85BDC9FD1C3A}</a:tableStyleId>
              </a:tblPr>
              <a:tblGrid>
                <a:gridCol w="1768415">
                  <a:extLst>
                    <a:ext uri="{9D8B030D-6E8A-4147-A177-3AD203B41FA5}">
                      <a16:colId xmlns:a16="http://schemas.microsoft.com/office/drawing/2014/main" val="3122565854"/>
                    </a:ext>
                  </a:extLst>
                </a:gridCol>
                <a:gridCol w="3108385">
                  <a:extLst>
                    <a:ext uri="{9D8B030D-6E8A-4147-A177-3AD203B41FA5}">
                      <a16:colId xmlns:a16="http://schemas.microsoft.com/office/drawing/2014/main" val="1196170528"/>
                    </a:ext>
                  </a:extLst>
                </a:gridCol>
                <a:gridCol w="2438400">
                  <a:extLst>
                    <a:ext uri="{9D8B030D-6E8A-4147-A177-3AD203B41FA5}">
                      <a16:colId xmlns:a16="http://schemas.microsoft.com/office/drawing/2014/main" val="244490858"/>
                    </a:ext>
                  </a:extLst>
                </a:gridCol>
                <a:gridCol w="2194363">
                  <a:extLst>
                    <a:ext uri="{9D8B030D-6E8A-4147-A177-3AD203B41FA5}">
                      <a16:colId xmlns:a16="http://schemas.microsoft.com/office/drawing/2014/main" val="2463115433"/>
                    </a:ext>
                  </a:extLst>
                </a:gridCol>
                <a:gridCol w="2682437">
                  <a:extLst>
                    <a:ext uri="{9D8B030D-6E8A-4147-A177-3AD203B41FA5}">
                      <a16:colId xmlns:a16="http://schemas.microsoft.com/office/drawing/2014/main" val="2300296150"/>
                    </a:ext>
                  </a:extLst>
                </a:gridCol>
              </a:tblGrid>
              <a:tr h="870936">
                <a:tc>
                  <a:txBody>
                    <a:bodyPr/>
                    <a:lstStyle/>
                    <a:p>
                      <a:pPr algn="ctr"/>
                      <a:r>
                        <a:rPr lang="pt-BR" sz="2400" dirty="0"/>
                        <a:t>Posição</a:t>
                      </a:r>
                    </a:p>
                  </a:txBody>
                  <a:tcPr/>
                </a:tc>
                <a:tc>
                  <a:txBody>
                    <a:bodyPr/>
                    <a:lstStyle/>
                    <a:p>
                      <a:pPr algn="ctr"/>
                      <a:r>
                        <a:rPr lang="pt-BR" sz="2400" dirty="0"/>
                        <a:t>Órgão</a:t>
                      </a:r>
                    </a:p>
                  </a:txBody>
                  <a:tcPr/>
                </a:tc>
                <a:tc>
                  <a:txBody>
                    <a:bodyPr/>
                    <a:lstStyle/>
                    <a:p>
                      <a:pPr algn="ctr"/>
                      <a:r>
                        <a:rPr lang="pt-BR" sz="2400" dirty="0"/>
                        <a:t>Percentual ITP</a:t>
                      </a:r>
                    </a:p>
                  </a:txBody>
                  <a:tcPr/>
                </a:tc>
                <a:tc>
                  <a:txBody>
                    <a:bodyPr/>
                    <a:lstStyle/>
                    <a:p>
                      <a:pPr algn="ctr"/>
                      <a:r>
                        <a:rPr lang="pt-BR" sz="2400" dirty="0"/>
                        <a:t>Percentual essencial</a:t>
                      </a:r>
                    </a:p>
                  </a:txBody>
                  <a:tcPr/>
                </a:tc>
                <a:tc>
                  <a:txBody>
                    <a:bodyPr/>
                    <a:lstStyle/>
                    <a:p>
                      <a:pPr algn="ctr"/>
                      <a:r>
                        <a:rPr lang="pt-BR" sz="2400" dirty="0"/>
                        <a:t>Classificação</a:t>
                      </a:r>
                    </a:p>
                  </a:txBody>
                  <a:tcPr/>
                </a:tc>
                <a:extLst>
                  <a:ext uri="{0D108BD9-81ED-4DB2-BD59-A6C34878D82A}">
                    <a16:rowId xmlns:a16="http://schemas.microsoft.com/office/drawing/2014/main" val="3893439122"/>
                  </a:ext>
                </a:extLst>
              </a:tr>
              <a:tr h="667191">
                <a:tc>
                  <a:txBody>
                    <a:bodyPr/>
                    <a:lstStyle/>
                    <a:p>
                      <a:pPr algn="ctr"/>
                      <a:r>
                        <a:rPr lang="pt-BR" sz="1800" dirty="0"/>
                        <a:t>55</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800" kern="1200" dirty="0">
                          <a:solidFill>
                            <a:schemeClr val="dk1"/>
                          </a:solidFill>
                          <a:latin typeface="+mn-lt"/>
                          <a:ea typeface="+mn-ea"/>
                          <a:cs typeface="+mn-cs"/>
                        </a:rPr>
                        <a:t>Câmara de São Manoel do Paraná</a:t>
                      </a:r>
                    </a:p>
                  </a:txBody>
                  <a:tcPr/>
                </a:tc>
                <a:tc>
                  <a:txBody>
                    <a:bodyPr/>
                    <a:lstStyle/>
                    <a:p>
                      <a:pPr algn="ctr"/>
                      <a:r>
                        <a:rPr lang="pt-BR" sz="1800" dirty="0"/>
                        <a:t>96,21%</a:t>
                      </a:r>
                    </a:p>
                  </a:txBody>
                  <a:tcPr/>
                </a:tc>
                <a:tc>
                  <a:txBody>
                    <a:bodyPr/>
                    <a:lstStyle/>
                    <a:p>
                      <a:pPr algn="ctr"/>
                      <a:r>
                        <a:rPr lang="pt-BR" sz="1800" dirty="0"/>
                        <a:t>100,00%</a:t>
                      </a:r>
                    </a:p>
                  </a:txBody>
                  <a:tcPr/>
                </a:tc>
                <a:tc>
                  <a:txBody>
                    <a:bodyPr/>
                    <a:lstStyle/>
                    <a:p>
                      <a:pPr algn="ctr"/>
                      <a:r>
                        <a:rPr lang="pt-BR" sz="1800" dirty="0"/>
                        <a:t>Diamante</a:t>
                      </a:r>
                    </a:p>
                  </a:txBody>
                  <a:tcPr/>
                </a:tc>
                <a:extLst>
                  <a:ext uri="{0D108BD9-81ED-4DB2-BD59-A6C34878D82A}">
                    <a16:rowId xmlns:a16="http://schemas.microsoft.com/office/drawing/2014/main" val="154042149"/>
                  </a:ext>
                </a:extLst>
              </a:tr>
              <a:tr h="574459">
                <a:tc>
                  <a:txBody>
                    <a:bodyPr/>
                    <a:lstStyle/>
                    <a:p>
                      <a:pPr algn="ctr"/>
                      <a:r>
                        <a:rPr lang="pt-BR" sz="1800" dirty="0"/>
                        <a:t>372</a:t>
                      </a:r>
                    </a:p>
                  </a:txBody>
                  <a:tcPr/>
                </a:tc>
                <a:tc>
                  <a:txBody>
                    <a:bodyPr/>
                    <a:lstStyle/>
                    <a:p>
                      <a:pPr algn="ctr"/>
                      <a:r>
                        <a:rPr lang="pt-BR" sz="1800" dirty="0"/>
                        <a:t>Câmara de Boa Ventura de São Roque</a:t>
                      </a:r>
                    </a:p>
                  </a:txBody>
                  <a:tcPr/>
                </a:tc>
                <a:tc>
                  <a:txBody>
                    <a:bodyPr/>
                    <a:lstStyle/>
                    <a:p>
                      <a:pPr algn="ctr"/>
                      <a:r>
                        <a:rPr lang="pt-BR" sz="1800" dirty="0"/>
                        <a:t>36,10%</a:t>
                      </a:r>
                    </a:p>
                  </a:txBody>
                  <a:tcPr/>
                </a:tc>
                <a:tc>
                  <a:txBody>
                    <a:bodyPr/>
                    <a:lstStyle/>
                    <a:p>
                      <a:pPr algn="ctr"/>
                      <a:r>
                        <a:rPr lang="pt-BR" sz="1800" dirty="0"/>
                        <a:t>23,81%</a:t>
                      </a:r>
                    </a:p>
                  </a:txBody>
                  <a:tcPr/>
                </a:tc>
                <a:tc>
                  <a:txBody>
                    <a:bodyPr/>
                    <a:lstStyle/>
                    <a:p>
                      <a:pPr algn="ctr"/>
                      <a:r>
                        <a:rPr lang="pt-BR" sz="1800" dirty="0"/>
                        <a:t>Básico</a:t>
                      </a:r>
                    </a:p>
                  </a:txBody>
                  <a:tcPr/>
                </a:tc>
                <a:extLst>
                  <a:ext uri="{0D108BD9-81ED-4DB2-BD59-A6C34878D82A}">
                    <a16:rowId xmlns:a16="http://schemas.microsoft.com/office/drawing/2014/main" val="2052238428"/>
                  </a:ext>
                </a:extLst>
              </a:tr>
              <a:tr h="429596">
                <a:tc>
                  <a:txBody>
                    <a:bodyPr/>
                    <a:lstStyle/>
                    <a:p>
                      <a:pPr algn="ctr"/>
                      <a:r>
                        <a:rPr lang="pt-BR" sz="1800" dirty="0"/>
                        <a:t>351</a:t>
                      </a:r>
                    </a:p>
                  </a:txBody>
                  <a:tcPr/>
                </a:tc>
                <a:tc>
                  <a:txBody>
                    <a:bodyPr/>
                    <a:lstStyle/>
                    <a:p>
                      <a:pPr algn="ctr"/>
                      <a:r>
                        <a:rPr lang="pt-BR" sz="1800" dirty="0"/>
                        <a:t>Câmara de Piên</a:t>
                      </a:r>
                    </a:p>
                  </a:txBody>
                  <a:tcPr/>
                </a:tc>
                <a:tc>
                  <a:txBody>
                    <a:bodyPr/>
                    <a:lstStyle/>
                    <a:p>
                      <a:pPr algn="ctr"/>
                      <a:r>
                        <a:rPr lang="pt-BR" sz="1800" dirty="0"/>
                        <a:t>48,23%</a:t>
                      </a:r>
                    </a:p>
                  </a:txBody>
                  <a:tcPr/>
                </a:tc>
                <a:tc>
                  <a:txBody>
                    <a:bodyPr/>
                    <a:lstStyle/>
                    <a:p>
                      <a:pPr algn="ctr"/>
                      <a:r>
                        <a:rPr lang="pt-BR" sz="1800" dirty="0"/>
                        <a:t>23,81%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800" dirty="0"/>
                        <a:t>Básico</a:t>
                      </a:r>
                    </a:p>
                  </a:txBody>
                  <a:tcPr/>
                </a:tc>
                <a:extLst>
                  <a:ext uri="{0D108BD9-81ED-4DB2-BD59-A6C34878D82A}">
                    <a16:rowId xmlns:a16="http://schemas.microsoft.com/office/drawing/2014/main" val="2170988243"/>
                  </a:ext>
                </a:extLst>
              </a:tr>
              <a:tr h="474452">
                <a:tc>
                  <a:txBody>
                    <a:bodyPr/>
                    <a:lstStyle/>
                    <a:p>
                      <a:pPr algn="ctr"/>
                      <a:r>
                        <a:rPr lang="pt-BR" sz="1800" dirty="0"/>
                        <a:t>1º</a:t>
                      </a:r>
                    </a:p>
                  </a:txBody>
                  <a:tcPr/>
                </a:tc>
                <a:tc>
                  <a:txBody>
                    <a:bodyPr/>
                    <a:lstStyle/>
                    <a:p>
                      <a:pPr algn="ctr"/>
                      <a:r>
                        <a:rPr lang="pt-BR" sz="1800" dirty="0"/>
                        <a:t>Câmara de Guaraniaçu</a:t>
                      </a:r>
                    </a:p>
                  </a:txBody>
                  <a:tcPr/>
                </a:tc>
                <a:tc>
                  <a:txBody>
                    <a:bodyPr/>
                    <a:lstStyle/>
                    <a:p>
                      <a:pPr algn="ctr"/>
                      <a:r>
                        <a:rPr lang="pt-BR" sz="1800" dirty="0"/>
                        <a:t>100,00</a:t>
                      </a:r>
                    </a:p>
                  </a:txBody>
                  <a:tcPr/>
                </a:tc>
                <a:tc>
                  <a:txBody>
                    <a:bodyPr/>
                    <a:lstStyle/>
                    <a:p>
                      <a:pPr algn="ctr"/>
                      <a:r>
                        <a:rPr lang="pt-BR" sz="1800" dirty="0"/>
                        <a:t>100,00%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800" dirty="0"/>
                        <a:t>Diamante</a:t>
                      </a:r>
                    </a:p>
                  </a:txBody>
                  <a:tcPr/>
                </a:tc>
                <a:extLst>
                  <a:ext uri="{0D108BD9-81ED-4DB2-BD59-A6C34878D82A}">
                    <a16:rowId xmlns:a16="http://schemas.microsoft.com/office/drawing/2014/main" val="394736396"/>
                  </a:ext>
                </a:extLst>
              </a:tr>
              <a:tr h="0">
                <a:tc>
                  <a:txBody>
                    <a:bodyPr/>
                    <a:lstStyle/>
                    <a:p>
                      <a:pPr marL="0" algn="ctr" defTabSz="914400" rtl="0" eaLnBrk="1" latinLnBrk="0" hangingPunct="1"/>
                      <a:r>
                        <a:rPr lang="pt-BR" sz="1800" kern="1200" dirty="0">
                          <a:solidFill>
                            <a:schemeClr val="dk1"/>
                          </a:solidFill>
                          <a:latin typeface="+mn-lt"/>
                          <a:ea typeface="+mn-ea"/>
                          <a:cs typeface="+mn-cs"/>
                        </a:rPr>
                        <a:t>338</a:t>
                      </a:r>
                    </a:p>
                  </a:txBody>
                  <a:tcPr/>
                </a:tc>
                <a:tc>
                  <a:txBody>
                    <a:bodyPr/>
                    <a:lstStyle/>
                    <a:p>
                      <a:pPr marL="0" algn="ctr" defTabSz="914400" rtl="0" eaLnBrk="1" latinLnBrk="0" hangingPunct="1"/>
                      <a:r>
                        <a:rPr lang="pt-BR" sz="1800" kern="1200" dirty="0">
                          <a:solidFill>
                            <a:schemeClr val="dk1"/>
                          </a:solidFill>
                          <a:latin typeface="+mn-lt"/>
                          <a:ea typeface="+mn-ea"/>
                          <a:cs typeface="+mn-cs"/>
                        </a:rPr>
                        <a:t>Câmara de Mamborê</a:t>
                      </a:r>
                    </a:p>
                  </a:txBody>
                  <a:tcPr/>
                </a:tc>
                <a:tc>
                  <a:txBody>
                    <a:bodyPr/>
                    <a:lstStyle/>
                    <a:p>
                      <a:pPr marL="0" algn="ctr" defTabSz="914400" rtl="0" eaLnBrk="1" latinLnBrk="0" hangingPunct="1"/>
                      <a:r>
                        <a:rPr lang="pt-BR" sz="1800" kern="1200" dirty="0">
                          <a:solidFill>
                            <a:schemeClr val="dk1"/>
                          </a:solidFill>
                          <a:latin typeface="+mn-lt"/>
                          <a:ea typeface="+mn-ea"/>
                          <a:cs typeface="+mn-cs"/>
                        </a:rPr>
                        <a:t>52,82%</a:t>
                      </a:r>
                    </a:p>
                  </a:txBody>
                  <a:tcPr/>
                </a:tc>
                <a:tc>
                  <a:txBody>
                    <a:bodyPr/>
                    <a:lstStyle/>
                    <a:p>
                      <a:pPr marL="0" algn="ctr" defTabSz="914400" rtl="0" eaLnBrk="1" latinLnBrk="0" hangingPunct="1"/>
                      <a:r>
                        <a:rPr lang="pt-BR" sz="1800" kern="1200" dirty="0">
                          <a:solidFill>
                            <a:schemeClr val="dk1"/>
                          </a:solidFill>
                          <a:latin typeface="+mn-lt"/>
                          <a:ea typeface="+mn-ea"/>
                          <a:cs typeface="+mn-cs"/>
                        </a:rPr>
                        <a:t>76,19%</a:t>
                      </a:r>
                    </a:p>
                  </a:txBody>
                  <a:tcPr/>
                </a:tc>
                <a:tc>
                  <a:txBody>
                    <a:bodyPr/>
                    <a:lstStyle/>
                    <a:p>
                      <a:pPr marL="0" algn="ctr" defTabSz="914400" rtl="0" eaLnBrk="1" latinLnBrk="0" hangingPunct="1"/>
                      <a:r>
                        <a:rPr lang="pt-BR" sz="1800" kern="1200" dirty="0">
                          <a:solidFill>
                            <a:schemeClr val="dk1"/>
                          </a:solidFill>
                          <a:latin typeface="+mn-lt"/>
                          <a:ea typeface="+mn-ea"/>
                          <a:cs typeface="+mn-cs"/>
                        </a:rPr>
                        <a:t>Intermediário</a:t>
                      </a:r>
                    </a:p>
                  </a:txBody>
                  <a:tcPr/>
                </a:tc>
                <a:extLst>
                  <a:ext uri="{0D108BD9-81ED-4DB2-BD59-A6C34878D82A}">
                    <a16:rowId xmlns:a16="http://schemas.microsoft.com/office/drawing/2014/main" val="2509630180"/>
                  </a:ext>
                </a:extLst>
              </a:tr>
              <a:tr h="263982">
                <a:tc>
                  <a:txBody>
                    <a:bodyPr/>
                    <a:lstStyle/>
                    <a:p>
                      <a:pPr marL="0" algn="ctr" defTabSz="914400" rtl="0" eaLnBrk="1" latinLnBrk="0" hangingPunct="1"/>
                      <a:r>
                        <a:rPr lang="pt-BR" sz="1800" kern="1200" dirty="0">
                          <a:solidFill>
                            <a:schemeClr val="dk1"/>
                          </a:solidFill>
                          <a:latin typeface="+mn-lt"/>
                          <a:ea typeface="+mn-ea"/>
                          <a:cs typeface="+mn-cs"/>
                        </a:rPr>
                        <a:t>163</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800" dirty="0"/>
                        <a:t>Prefeitura de Cândido de Abreu</a:t>
                      </a:r>
                      <a:endParaRPr lang="pt-BR" sz="1800" kern="1200" dirty="0">
                        <a:solidFill>
                          <a:schemeClr val="dk1"/>
                        </a:solidFill>
                        <a:latin typeface="+mn-lt"/>
                        <a:ea typeface="+mn-ea"/>
                        <a:cs typeface="+mn-cs"/>
                      </a:endParaRPr>
                    </a:p>
                  </a:txBody>
                  <a:tcPr/>
                </a:tc>
                <a:tc>
                  <a:txBody>
                    <a:bodyPr/>
                    <a:lstStyle/>
                    <a:p>
                      <a:pPr marL="0" algn="ctr" defTabSz="914400" rtl="0" eaLnBrk="1" latinLnBrk="0" hangingPunct="1"/>
                      <a:r>
                        <a:rPr lang="pt-BR" sz="1800" kern="1200" dirty="0">
                          <a:solidFill>
                            <a:schemeClr val="dk1"/>
                          </a:solidFill>
                          <a:latin typeface="+mn-lt"/>
                          <a:ea typeface="+mn-ea"/>
                          <a:cs typeface="+mn-cs"/>
                        </a:rPr>
                        <a:t>88,76%</a:t>
                      </a:r>
                    </a:p>
                  </a:txBody>
                  <a:tcPr/>
                </a:tc>
                <a:tc>
                  <a:txBody>
                    <a:bodyPr/>
                    <a:lstStyle/>
                    <a:p>
                      <a:pPr marL="0" algn="ctr" defTabSz="914400" rtl="0" eaLnBrk="1" latinLnBrk="0" hangingPunct="1"/>
                      <a:r>
                        <a:rPr lang="pt-BR" sz="1800" dirty="0"/>
                        <a:t>100,00%</a:t>
                      </a:r>
                      <a:endParaRPr lang="pt-BR" sz="1800" kern="1200" dirty="0">
                        <a:solidFill>
                          <a:schemeClr val="dk1"/>
                        </a:solidFill>
                        <a:latin typeface="+mn-lt"/>
                        <a:ea typeface="+mn-ea"/>
                        <a:cs typeface="+mn-cs"/>
                      </a:endParaRPr>
                    </a:p>
                  </a:txBody>
                  <a:tcPr/>
                </a:tc>
                <a:tc>
                  <a:txBody>
                    <a:bodyPr/>
                    <a:lstStyle/>
                    <a:p>
                      <a:pPr marL="0" algn="ctr" defTabSz="914400" rtl="0" eaLnBrk="1" latinLnBrk="0" hangingPunct="1"/>
                      <a:r>
                        <a:rPr lang="pt-BR" sz="1800" kern="1200" dirty="0">
                          <a:solidFill>
                            <a:schemeClr val="dk1"/>
                          </a:solidFill>
                          <a:latin typeface="+mn-lt"/>
                          <a:ea typeface="+mn-ea"/>
                          <a:cs typeface="+mn-cs"/>
                        </a:rPr>
                        <a:t>Ouro</a:t>
                      </a:r>
                    </a:p>
                  </a:txBody>
                  <a:tcPr/>
                </a:tc>
                <a:extLst>
                  <a:ext uri="{0D108BD9-81ED-4DB2-BD59-A6C34878D82A}">
                    <a16:rowId xmlns:a16="http://schemas.microsoft.com/office/drawing/2014/main" val="2664308737"/>
                  </a:ext>
                </a:extLst>
              </a:tr>
              <a:tr h="341580">
                <a:tc>
                  <a:txBody>
                    <a:bodyPr/>
                    <a:lstStyle/>
                    <a:p>
                      <a:pPr marL="0" algn="ctr" defTabSz="914400" rtl="0" eaLnBrk="1" latinLnBrk="0" hangingPunct="1"/>
                      <a:r>
                        <a:rPr lang="pt-BR" sz="1800" kern="1200" dirty="0">
                          <a:solidFill>
                            <a:schemeClr val="dk1"/>
                          </a:solidFill>
                          <a:latin typeface="+mn-lt"/>
                          <a:ea typeface="+mn-ea"/>
                          <a:cs typeface="+mn-cs"/>
                        </a:rPr>
                        <a:t>286</a:t>
                      </a:r>
                    </a:p>
                  </a:txBody>
                  <a:tcPr/>
                </a:tc>
                <a:tc>
                  <a:txBody>
                    <a:bodyPr/>
                    <a:lstStyle/>
                    <a:p>
                      <a:pPr marL="0" algn="ctr" defTabSz="914400" rtl="0" eaLnBrk="1" latinLnBrk="0" hangingPunct="1"/>
                      <a:r>
                        <a:rPr lang="pt-BR" sz="1800" kern="1200" dirty="0">
                          <a:solidFill>
                            <a:schemeClr val="dk1"/>
                          </a:solidFill>
                          <a:latin typeface="+mn-lt"/>
                          <a:ea typeface="+mn-ea"/>
                          <a:cs typeface="+mn-cs"/>
                        </a:rPr>
                        <a:t>Prefeitura de São José da Boa Vista</a:t>
                      </a:r>
                    </a:p>
                  </a:txBody>
                  <a:tcPr/>
                </a:tc>
                <a:tc>
                  <a:txBody>
                    <a:bodyPr/>
                    <a:lstStyle/>
                    <a:p>
                      <a:pPr marL="0" algn="ctr" defTabSz="914400" rtl="0" eaLnBrk="1" latinLnBrk="0" hangingPunct="1"/>
                      <a:r>
                        <a:rPr lang="pt-BR" sz="1800" kern="1200" dirty="0">
                          <a:solidFill>
                            <a:schemeClr val="dk1"/>
                          </a:solidFill>
                          <a:latin typeface="+mn-lt"/>
                          <a:ea typeface="+mn-ea"/>
                          <a:cs typeface="+mn-cs"/>
                        </a:rPr>
                        <a:t>75,73%</a:t>
                      </a:r>
                    </a:p>
                  </a:txBody>
                  <a:tcPr/>
                </a:tc>
                <a:tc>
                  <a:txBody>
                    <a:bodyPr/>
                    <a:lstStyle/>
                    <a:p>
                      <a:pPr marL="0" algn="ctr" defTabSz="914400" rtl="0" eaLnBrk="1" latinLnBrk="0" hangingPunct="1"/>
                      <a:r>
                        <a:rPr lang="pt-BR" sz="1800" kern="1200" dirty="0">
                          <a:solidFill>
                            <a:schemeClr val="dk1"/>
                          </a:solidFill>
                          <a:latin typeface="+mn-lt"/>
                          <a:ea typeface="+mn-ea"/>
                          <a:cs typeface="+mn-cs"/>
                        </a:rPr>
                        <a:t>72,73%</a:t>
                      </a:r>
                    </a:p>
                  </a:txBody>
                  <a:tcPr/>
                </a:tc>
                <a:tc>
                  <a:txBody>
                    <a:bodyPr/>
                    <a:lstStyle/>
                    <a:p>
                      <a:pPr marL="0" algn="ctr" defTabSz="914400" rtl="0" eaLnBrk="1" latinLnBrk="0" hangingPunct="1"/>
                      <a:r>
                        <a:rPr lang="pt-BR" sz="1800" kern="1200" dirty="0">
                          <a:solidFill>
                            <a:schemeClr val="dk1"/>
                          </a:solidFill>
                          <a:latin typeface="+mn-lt"/>
                          <a:ea typeface="+mn-ea"/>
                          <a:cs typeface="+mn-cs"/>
                        </a:rPr>
                        <a:t>Elevado</a:t>
                      </a:r>
                    </a:p>
                  </a:txBody>
                  <a:tcPr/>
                </a:tc>
                <a:extLst>
                  <a:ext uri="{0D108BD9-81ED-4DB2-BD59-A6C34878D82A}">
                    <a16:rowId xmlns:a16="http://schemas.microsoft.com/office/drawing/2014/main" val="2374295999"/>
                  </a:ext>
                </a:extLst>
              </a:tr>
              <a:tr h="860772">
                <a:tc>
                  <a:txBody>
                    <a:bodyPr/>
                    <a:lstStyle/>
                    <a:p>
                      <a:pPr marL="0" algn="ctr" defTabSz="914400" rtl="0" eaLnBrk="1" latinLnBrk="0" hangingPunct="1"/>
                      <a:r>
                        <a:rPr lang="pt-BR" sz="1800" kern="1200" dirty="0">
                          <a:solidFill>
                            <a:schemeClr val="dk1"/>
                          </a:solidFill>
                          <a:latin typeface="+mn-lt"/>
                          <a:ea typeface="+mn-ea"/>
                          <a:cs typeface="+mn-cs"/>
                        </a:rPr>
                        <a:t>64</a:t>
                      </a:r>
                    </a:p>
                  </a:txBody>
                  <a:tcPr/>
                </a:tc>
                <a:tc>
                  <a:txBody>
                    <a:bodyPr/>
                    <a:lstStyle/>
                    <a:p>
                      <a:pPr marL="0" algn="ctr" defTabSz="914400" rtl="0" eaLnBrk="1" latinLnBrk="0" hangingPunct="1"/>
                      <a:r>
                        <a:rPr lang="pt-BR" sz="1800" kern="1200" dirty="0">
                          <a:solidFill>
                            <a:schemeClr val="dk1"/>
                          </a:solidFill>
                          <a:latin typeface="+mn-lt"/>
                          <a:ea typeface="+mn-ea"/>
                          <a:cs typeface="+mn-cs"/>
                        </a:rPr>
                        <a:t>Prefeitura de São João do Triunfo</a:t>
                      </a:r>
                    </a:p>
                  </a:txBody>
                  <a:tcPr/>
                </a:tc>
                <a:tc>
                  <a:txBody>
                    <a:bodyPr/>
                    <a:lstStyle/>
                    <a:p>
                      <a:pPr marL="0" algn="ctr" defTabSz="914400" rtl="0" eaLnBrk="1" latinLnBrk="0" hangingPunct="1"/>
                      <a:r>
                        <a:rPr lang="pt-BR" sz="1800" kern="1200" dirty="0">
                          <a:solidFill>
                            <a:schemeClr val="dk1"/>
                          </a:solidFill>
                          <a:latin typeface="+mn-lt"/>
                          <a:ea typeface="+mn-ea"/>
                          <a:cs typeface="+mn-cs"/>
                        </a:rPr>
                        <a:t>96,49%</a:t>
                      </a:r>
                    </a:p>
                  </a:txBody>
                  <a:tcPr/>
                </a:tc>
                <a:tc>
                  <a:txBody>
                    <a:bodyPr/>
                    <a:lstStyle/>
                    <a:p>
                      <a:pPr marL="0" algn="ctr" defTabSz="914400" rtl="0" eaLnBrk="1" latinLnBrk="0" hangingPunct="1"/>
                      <a:r>
                        <a:rPr lang="pt-BR" sz="1800" kern="1200" dirty="0">
                          <a:solidFill>
                            <a:schemeClr val="dk1"/>
                          </a:solidFill>
                          <a:latin typeface="+mn-lt"/>
                          <a:ea typeface="+mn-ea"/>
                          <a:cs typeface="+mn-cs"/>
                        </a:rPr>
                        <a:t>100,00%</a:t>
                      </a:r>
                    </a:p>
                  </a:txBody>
                  <a:tcPr/>
                </a:tc>
                <a:tc>
                  <a:txBody>
                    <a:bodyPr/>
                    <a:lstStyle/>
                    <a:p>
                      <a:pPr marL="0" algn="ctr" defTabSz="914400" rtl="0" eaLnBrk="1" latinLnBrk="0" hangingPunct="1"/>
                      <a:r>
                        <a:rPr lang="pt-BR" sz="1800" kern="1200" dirty="0">
                          <a:solidFill>
                            <a:schemeClr val="dk1"/>
                          </a:solidFill>
                          <a:latin typeface="+mn-lt"/>
                          <a:ea typeface="+mn-ea"/>
                          <a:cs typeface="+mn-cs"/>
                        </a:rPr>
                        <a:t>Diamante</a:t>
                      </a:r>
                    </a:p>
                  </a:txBody>
                  <a:tcPr/>
                </a:tc>
                <a:extLst>
                  <a:ext uri="{0D108BD9-81ED-4DB2-BD59-A6C34878D82A}">
                    <a16:rowId xmlns:a16="http://schemas.microsoft.com/office/drawing/2014/main" val="734520012"/>
                  </a:ext>
                </a:extLst>
              </a:tr>
            </a:tbl>
          </a:graphicData>
        </a:graphic>
      </p:graphicFrame>
    </p:spTree>
    <p:extLst>
      <p:ext uri="{BB962C8B-B14F-4D97-AF65-F5344CB8AC3E}">
        <p14:creationId xmlns:p14="http://schemas.microsoft.com/office/powerpoint/2010/main" val="3303421770"/>
      </p:ext>
    </p:extLst>
  </p:cSld>
  <p:clrMapOvr>
    <a:overrideClrMapping bg1="lt1" tx1="dk1" bg2="lt2" tx2="dk2" accent1="accent1" accent2="accent2" accent3="accent3" accent4="accent4" accent5="accent5" accent6="accent6" hlink="hlink" folHlink="folHlink"/>
  </p:clrMapOvr>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aixaDeTexto 2"/>
          <p:cNvSpPr txBox="1"/>
          <p:nvPr/>
        </p:nvSpPr>
        <p:spPr>
          <a:xfrm>
            <a:off x="158044" y="651966"/>
            <a:ext cx="1140177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Matrizes do ITP 2024</a:t>
            </a:r>
            <a:endParaRPr kumimoji="0" lang="pt-BR"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 name="Imagem 3">
            <a:extLst>
              <a:ext uri="{FF2B5EF4-FFF2-40B4-BE49-F238E27FC236}">
                <a16:creationId xmlns:a16="http://schemas.microsoft.com/office/drawing/2014/main" id="{2190AF21-EBBA-40DC-AD15-3E2CFCFA9A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36740"/>
            <a:ext cx="12192000" cy="5621259"/>
          </a:xfrm>
          <a:prstGeom prst="rect">
            <a:avLst/>
          </a:prstGeom>
        </p:spPr>
      </p:pic>
    </p:spTree>
    <p:extLst>
      <p:ext uri="{BB962C8B-B14F-4D97-AF65-F5344CB8AC3E}">
        <p14:creationId xmlns:p14="http://schemas.microsoft.com/office/powerpoint/2010/main" val="182933807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aixaDeTexto 2"/>
          <p:cNvSpPr txBox="1"/>
          <p:nvPr/>
        </p:nvSpPr>
        <p:spPr>
          <a:xfrm>
            <a:off x="204936" y="560649"/>
            <a:ext cx="1140177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Etapas ITP 2024</a:t>
            </a:r>
            <a:endParaRPr kumimoji="0" lang="pt-BR"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Retângulo 5">
            <a:extLst>
              <a:ext uri="{FF2B5EF4-FFF2-40B4-BE49-F238E27FC236}">
                <a16:creationId xmlns:a16="http://schemas.microsoft.com/office/drawing/2014/main" id="{D972E76C-F5C7-4404-823B-D887889F10D8}"/>
              </a:ext>
            </a:extLst>
          </p:cNvPr>
          <p:cNvSpPr/>
          <p:nvPr/>
        </p:nvSpPr>
        <p:spPr>
          <a:xfrm>
            <a:off x="6478322" y="6529137"/>
            <a:ext cx="446910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Calibri"/>
                <a:ea typeface="+mn-ea"/>
                <a:cs typeface="+mn-cs"/>
              </a:rPr>
              <a:t>https://www.youtube.com/live/FIf6m_0pPRQ</a:t>
            </a:r>
          </a:p>
        </p:txBody>
      </p:sp>
      <p:pic>
        <p:nvPicPr>
          <p:cNvPr id="7" name="Image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5424"/>
            <a:ext cx="12191999" cy="5419545"/>
          </a:xfrm>
          <a:prstGeom prst="rect">
            <a:avLst/>
          </a:prstGeom>
        </p:spPr>
      </p:pic>
    </p:spTree>
    <p:extLst>
      <p:ext uri="{BB962C8B-B14F-4D97-AF65-F5344CB8AC3E}">
        <p14:creationId xmlns:p14="http://schemas.microsoft.com/office/powerpoint/2010/main" val="419651805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aixaDeTexto 2"/>
          <p:cNvSpPr txBox="1"/>
          <p:nvPr/>
        </p:nvSpPr>
        <p:spPr>
          <a:xfrm>
            <a:off x="158044" y="748218"/>
            <a:ext cx="1140177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Prazos ITP 2025</a:t>
            </a:r>
            <a:endParaRPr kumimoji="0" lang="pt-BR"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 name="Image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32993"/>
            <a:ext cx="12192000" cy="5091253"/>
          </a:xfrm>
          <a:prstGeom prst="rect">
            <a:avLst/>
          </a:prstGeom>
        </p:spPr>
      </p:pic>
      <p:sp>
        <p:nvSpPr>
          <p:cNvPr id="5" name="Retângulo 4"/>
          <p:cNvSpPr/>
          <p:nvPr/>
        </p:nvSpPr>
        <p:spPr>
          <a:xfrm>
            <a:off x="7261137" y="6488668"/>
            <a:ext cx="446910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Calibri"/>
                <a:ea typeface="+mn-ea"/>
                <a:cs typeface="+mn-cs"/>
              </a:rPr>
              <a:t>https://www.youtube.com/live/FIf6m_0pPRQ</a:t>
            </a:r>
          </a:p>
        </p:txBody>
      </p:sp>
    </p:spTree>
    <p:extLst>
      <p:ext uri="{BB962C8B-B14F-4D97-AF65-F5344CB8AC3E}">
        <p14:creationId xmlns:p14="http://schemas.microsoft.com/office/powerpoint/2010/main" val="228153456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aixaDeTexto 2"/>
          <p:cNvSpPr txBox="1"/>
          <p:nvPr/>
        </p:nvSpPr>
        <p:spPr>
          <a:xfrm>
            <a:off x="158044" y="549758"/>
            <a:ext cx="1140177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 ITP está preocupado com a Transparência</a:t>
            </a:r>
          </a:p>
        </p:txBody>
      </p:sp>
      <p:pic>
        <p:nvPicPr>
          <p:cNvPr id="4" name="Imagem 3">
            <a:extLst>
              <a:ext uri="{FF2B5EF4-FFF2-40B4-BE49-F238E27FC236}">
                <a16:creationId xmlns:a16="http://schemas.microsoft.com/office/drawing/2014/main" id="{3F704B9C-DC06-4F90-8F9E-1D20911881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34533"/>
            <a:ext cx="12192000" cy="5410200"/>
          </a:xfrm>
          <a:prstGeom prst="rect">
            <a:avLst/>
          </a:prstGeom>
        </p:spPr>
      </p:pic>
      <p:sp>
        <p:nvSpPr>
          <p:cNvPr id="6" name="Retângulo 5">
            <a:extLst>
              <a:ext uri="{FF2B5EF4-FFF2-40B4-BE49-F238E27FC236}">
                <a16:creationId xmlns:a16="http://schemas.microsoft.com/office/drawing/2014/main" id="{ECF7A6EE-4ADB-4F27-B521-93B7CCFEC8F5}"/>
              </a:ext>
            </a:extLst>
          </p:cNvPr>
          <p:cNvSpPr/>
          <p:nvPr/>
        </p:nvSpPr>
        <p:spPr>
          <a:xfrm>
            <a:off x="7152572" y="6467920"/>
            <a:ext cx="484645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Calibri"/>
                <a:ea typeface="+mn-ea"/>
                <a:cs typeface="+mn-cs"/>
              </a:rPr>
              <a:t>https://www.youtube.com/watch?v=pIpby_Ax7sk</a:t>
            </a:r>
          </a:p>
        </p:txBody>
      </p:sp>
    </p:spTree>
    <p:extLst>
      <p:ext uri="{BB962C8B-B14F-4D97-AF65-F5344CB8AC3E}">
        <p14:creationId xmlns:p14="http://schemas.microsoft.com/office/powerpoint/2010/main" val="35768349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aixaDeTexto 2"/>
          <p:cNvSpPr txBox="1"/>
          <p:nvPr/>
        </p:nvSpPr>
        <p:spPr>
          <a:xfrm>
            <a:off x="339459" y="580544"/>
            <a:ext cx="1140177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a:noFill/>
                </a:ln>
                <a:solidFill>
                  <a:prstClr val="black"/>
                </a:solidFill>
                <a:effectLst/>
                <a:uLnTx/>
                <a:uFillTx/>
                <a:latin typeface="Calibri"/>
                <a:ea typeface="+mn-ea"/>
                <a:cs typeface="+mn-cs"/>
              </a:rPr>
              <a:t>“Suicídio” de opositores ao regime</a:t>
            </a:r>
            <a:endParaRPr kumimoji="0" lang="pt-BR" sz="40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CaixaDeTexto 3"/>
          <p:cNvSpPr txBox="1"/>
          <p:nvPr/>
        </p:nvSpPr>
        <p:spPr>
          <a:xfrm>
            <a:off x="352697" y="1293223"/>
            <a:ext cx="8634549" cy="424731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3000" b="0" i="0" u="none" strike="noStrike" kern="1200" cap="none" spc="0" normalizeH="0" baseline="0" noProof="0" dirty="0">
                <a:ln>
                  <a:noFill/>
                </a:ln>
                <a:solidFill>
                  <a:prstClr val="black"/>
                </a:solidFill>
                <a:effectLst/>
                <a:uLnTx/>
                <a:uFillTx/>
                <a:latin typeface="Calibri"/>
                <a:ea typeface="+mn-ea"/>
                <a:cs typeface="+mn-cs"/>
              </a:rPr>
              <a:t>Em </a:t>
            </a:r>
            <a:r>
              <a:rPr kumimoji="0" lang="pt-BR" sz="3000" b="0" i="0" u="none" strike="noStrike" kern="1200" cap="none" spc="0" normalizeH="0" baseline="0" noProof="0" dirty="0">
                <a:ln>
                  <a:noFill/>
                </a:ln>
                <a:solidFill>
                  <a:prstClr val="black"/>
                </a:solidFill>
                <a:effectLst/>
                <a:uLnTx/>
                <a:uFillTx/>
                <a:latin typeface="Calibri"/>
                <a:ea typeface="+mn-ea"/>
                <a:cs typeface="+mn-cs"/>
                <a:hlinkClick r:id="rId3" tooltip="24 de outubro"/>
              </a:rPr>
              <a:t>24 de outubro</a:t>
            </a:r>
            <a:r>
              <a:rPr kumimoji="0" lang="pt-BR" sz="3000" b="0" i="0" u="none" strike="noStrike" kern="1200" cap="none" spc="0" normalizeH="0" baseline="0" noProof="0" dirty="0">
                <a:ln>
                  <a:noFill/>
                </a:ln>
                <a:solidFill>
                  <a:prstClr val="black"/>
                </a:solidFill>
                <a:effectLst/>
                <a:uLnTx/>
                <a:uFillTx/>
                <a:latin typeface="Calibri"/>
                <a:ea typeface="+mn-ea"/>
                <a:cs typeface="+mn-cs"/>
              </a:rPr>
              <a:t> de 1975 — época em que Vladimir Herzog já era diretor de jornalismo da </a:t>
            </a:r>
            <a:r>
              <a:rPr kumimoji="0" lang="pt-BR" sz="3000" b="0" i="0" u="none" strike="noStrike" kern="1200" cap="none" spc="0" normalizeH="0" baseline="0" noProof="0" dirty="0">
                <a:ln>
                  <a:noFill/>
                </a:ln>
                <a:solidFill>
                  <a:prstClr val="black"/>
                </a:solidFill>
                <a:effectLst/>
                <a:uLnTx/>
                <a:uFillTx/>
                <a:latin typeface="Calibri"/>
                <a:ea typeface="+mn-ea"/>
                <a:cs typeface="+mn-cs"/>
                <a:hlinkClick r:id="rId4" tooltip="TV Cultura"/>
              </a:rPr>
              <a:t>TV Cultura</a:t>
            </a:r>
            <a:r>
              <a:rPr kumimoji="0" lang="pt-BR" sz="3000" b="0" i="0" u="none" strike="noStrike" kern="1200" cap="none" spc="0" normalizeH="0" baseline="0" noProof="0" dirty="0">
                <a:ln>
                  <a:noFill/>
                </a:ln>
                <a:solidFill>
                  <a:prstClr val="black"/>
                </a:solidFill>
                <a:effectLst/>
                <a:uLnTx/>
                <a:uFillTx/>
                <a:latin typeface="Calibri"/>
                <a:ea typeface="+mn-ea"/>
                <a:cs typeface="+mn-cs"/>
              </a:rPr>
              <a:t>. Agentes do </a:t>
            </a:r>
            <a:r>
              <a:rPr kumimoji="0" lang="pt-BR" sz="3000" b="0" i="0" u="none" strike="noStrike" kern="1200" cap="none" spc="0" normalizeH="0" baseline="0" noProof="0" dirty="0">
                <a:ln>
                  <a:noFill/>
                </a:ln>
                <a:solidFill>
                  <a:prstClr val="black"/>
                </a:solidFill>
                <a:effectLst/>
                <a:uLnTx/>
                <a:uFillTx/>
                <a:latin typeface="Calibri"/>
                <a:ea typeface="+mn-ea"/>
                <a:cs typeface="+mn-cs"/>
                <a:hlinkClick r:id="rId5" tooltip="II Exército"/>
              </a:rPr>
              <a:t>II Exército</a:t>
            </a:r>
            <a:r>
              <a:rPr kumimoji="0" lang="pt-BR" sz="3000" b="0" i="0" u="none" strike="noStrike" kern="1200" cap="none" spc="0" normalizeH="0" baseline="0" noProof="0" dirty="0">
                <a:ln>
                  <a:noFill/>
                </a:ln>
                <a:solidFill>
                  <a:prstClr val="black"/>
                </a:solidFill>
                <a:effectLst/>
                <a:uLnTx/>
                <a:uFillTx/>
                <a:latin typeface="Calibri"/>
                <a:ea typeface="+mn-ea"/>
                <a:cs typeface="+mn-cs"/>
              </a:rPr>
              <a:t> convocaram Vladimir para prestar depoimento sobre as ligações que ele mantinha com o </a:t>
            </a:r>
            <a:r>
              <a:rPr kumimoji="0" lang="pt-BR" sz="3000" b="0" i="0" u="none" strike="noStrike" kern="1200" cap="none" spc="0" normalizeH="0" baseline="0" noProof="0" dirty="0">
                <a:ln>
                  <a:noFill/>
                </a:ln>
                <a:solidFill>
                  <a:prstClr val="black"/>
                </a:solidFill>
                <a:effectLst/>
                <a:uLnTx/>
                <a:uFillTx/>
                <a:latin typeface="Calibri"/>
                <a:ea typeface="+mn-ea"/>
                <a:cs typeface="+mn-cs"/>
                <a:hlinkClick r:id="rId6" tooltip="Partido Comunista Brasileiro"/>
              </a:rPr>
              <a:t>Partido Comunista Brasileiro</a:t>
            </a:r>
            <a:r>
              <a:rPr kumimoji="0" lang="pt-BR" sz="30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3000" b="0" i="0" u="none" strike="noStrike" kern="1200" cap="none" spc="0" normalizeH="0" baseline="0" noProof="0" dirty="0">
                <a:ln>
                  <a:noFill/>
                </a:ln>
                <a:solidFill>
                  <a:prstClr val="black"/>
                </a:solidFill>
                <a:effectLst/>
                <a:uLnTx/>
                <a:uFillTx/>
                <a:latin typeface="Calibri"/>
                <a:ea typeface="+mn-ea"/>
                <a:cs typeface="+mn-cs"/>
              </a:rPr>
              <a:t>O </a:t>
            </a:r>
            <a:r>
              <a:rPr kumimoji="0" lang="pt-BR" sz="3000" b="0" i="0" u="none" strike="noStrike" kern="1200" cap="none" spc="0" normalizeH="0" baseline="0" noProof="0" dirty="0">
                <a:ln>
                  <a:noFill/>
                </a:ln>
                <a:solidFill>
                  <a:prstClr val="black"/>
                </a:solidFill>
                <a:effectLst/>
                <a:uLnTx/>
                <a:uFillTx/>
                <a:latin typeface="Calibri"/>
                <a:ea typeface="+mn-ea"/>
                <a:cs typeface="+mn-cs"/>
                <a:hlinkClick r:id="rId7" tooltip="Serviço Nacional de Informações"/>
              </a:rPr>
              <a:t>Serviço Nacional de Informações</a:t>
            </a:r>
            <a:r>
              <a:rPr kumimoji="0" lang="pt-BR" sz="3000" b="0" i="0" u="none" strike="noStrike" kern="1200" cap="none" spc="0" normalizeH="0" baseline="0" noProof="0" dirty="0">
                <a:ln>
                  <a:noFill/>
                </a:ln>
                <a:solidFill>
                  <a:prstClr val="black"/>
                </a:solidFill>
                <a:effectLst/>
                <a:uLnTx/>
                <a:uFillTx/>
                <a:latin typeface="Calibri"/>
                <a:ea typeface="+mn-ea"/>
                <a:cs typeface="+mn-cs"/>
              </a:rPr>
              <a:t> recebeu uma mensagem em Brasília de que naquele dia 25 de outubro: "cerca de 15h, o jornalista Vladimir Herzog suicidou-se no </a:t>
            </a:r>
            <a:r>
              <a:rPr kumimoji="0" lang="pt-BR" sz="3000" b="0" i="0" u="none" strike="noStrike" kern="1200" cap="none" spc="0" normalizeH="0" baseline="0" noProof="0" dirty="0">
                <a:ln>
                  <a:noFill/>
                </a:ln>
                <a:solidFill>
                  <a:prstClr val="black"/>
                </a:solidFill>
                <a:effectLst/>
                <a:uLnTx/>
                <a:uFillTx/>
                <a:latin typeface="Calibri"/>
                <a:ea typeface="+mn-ea"/>
                <a:cs typeface="+mn-cs"/>
                <a:hlinkClick r:id="rId8" tooltip="DOI/CODI"/>
              </a:rPr>
              <a:t>DOI/CODI</a:t>
            </a:r>
            <a:r>
              <a:rPr kumimoji="0" lang="pt-BR" sz="3000" b="0" i="0" u="none" strike="noStrike" kern="1200" cap="none" spc="0" normalizeH="0" baseline="0" noProof="0" dirty="0">
                <a:ln>
                  <a:noFill/>
                </a:ln>
                <a:solidFill>
                  <a:prstClr val="black"/>
                </a:solidFill>
                <a:effectLst/>
                <a:uLnTx/>
                <a:uFillTx/>
                <a:latin typeface="Calibri"/>
                <a:ea typeface="+mn-ea"/>
                <a:cs typeface="+mn-cs"/>
              </a:rPr>
              <a:t>/</a:t>
            </a:r>
            <a:r>
              <a:rPr kumimoji="0" lang="pt-BR" sz="3000" b="0" i="0" u="none" strike="noStrike" kern="1200" cap="none" spc="0" normalizeH="0" baseline="0" noProof="0" dirty="0">
                <a:ln>
                  <a:noFill/>
                </a:ln>
                <a:solidFill>
                  <a:prstClr val="black"/>
                </a:solidFill>
                <a:effectLst/>
                <a:uLnTx/>
                <a:uFillTx/>
                <a:latin typeface="Calibri"/>
                <a:ea typeface="+mn-ea"/>
                <a:cs typeface="+mn-cs"/>
                <a:hlinkClick r:id="rId5" tooltip="II Exército"/>
              </a:rPr>
              <a:t>II Exército</a:t>
            </a:r>
            <a:r>
              <a:rPr kumimoji="0" lang="pt-BR" sz="3000" b="0" i="0" u="none" strike="noStrike" kern="1200" cap="none" spc="0" normalizeH="0" baseline="0" noProof="0" dirty="0">
                <a:ln>
                  <a:noFill/>
                </a:ln>
                <a:solidFill>
                  <a:prstClr val="black"/>
                </a:solidFill>
                <a:effectLst/>
                <a:uLnTx/>
                <a:uFillTx/>
                <a:latin typeface="Calibri"/>
                <a:ea typeface="+mn-ea"/>
                <a:cs typeface="+mn-cs"/>
              </a:rPr>
              <a:t>". </a:t>
            </a:r>
          </a:p>
        </p:txBody>
      </p:sp>
      <p:pic>
        <p:nvPicPr>
          <p:cNvPr id="6" name="Imagem 5" descr="VladimirHerzog.jpg"/>
          <p:cNvPicPr>
            <a:picLocks noChangeAspect="1"/>
          </p:cNvPicPr>
          <p:nvPr/>
        </p:nvPicPr>
        <p:blipFill>
          <a:blip r:embed="rId9" cstate="print"/>
          <a:stretch>
            <a:fillRect/>
          </a:stretch>
        </p:blipFill>
        <p:spPr>
          <a:xfrm>
            <a:off x="9001125" y="1282881"/>
            <a:ext cx="3190875" cy="4762500"/>
          </a:xfrm>
          <a:prstGeom prst="rect">
            <a:avLst/>
          </a:prstGeom>
        </p:spPr>
      </p:pic>
    </p:spTree>
    <p:extLst>
      <p:ext uri="{BB962C8B-B14F-4D97-AF65-F5344CB8AC3E}">
        <p14:creationId xmlns:p14="http://schemas.microsoft.com/office/powerpoint/2010/main" val="313627967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aixaDeTexto 2"/>
          <p:cNvSpPr txBox="1"/>
          <p:nvPr/>
        </p:nvSpPr>
        <p:spPr>
          <a:xfrm>
            <a:off x="93536" y="668008"/>
            <a:ext cx="11401778" cy="584775"/>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a:ln>
                  <a:noFill/>
                </a:ln>
                <a:solidFill>
                  <a:prstClr val="black"/>
                </a:solidFill>
                <a:effectLst/>
                <a:uLnTx/>
                <a:uFillTx/>
                <a:latin typeface="Calibri"/>
                <a:ea typeface="+mn-ea"/>
                <a:cs typeface="+mn-cs"/>
              </a:rPr>
              <a:t>ORIENTAÇÕES PRELIMINARES </a:t>
            </a:r>
            <a:endParaRPr kumimoji="0" lang="pt-BR"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 name="CaixaDeTexto 4">
            <a:extLst>
              <a:ext uri="{FF2B5EF4-FFF2-40B4-BE49-F238E27FC236}">
                <a16:creationId xmlns:a16="http://schemas.microsoft.com/office/drawing/2014/main" id="{772033BA-9758-49AC-8865-9DD9826FAA84}"/>
              </a:ext>
            </a:extLst>
          </p:cNvPr>
          <p:cNvSpPr txBox="1"/>
          <p:nvPr/>
        </p:nvSpPr>
        <p:spPr>
          <a:xfrm>
            <a:off x="718457" y="1658984"/>
            <a:ext cx="10776857" cy="3877536"/>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pt-BR" sz="3600" b="0" i="0" u="none" strike="noStrike" kern="1200" cap="none" spc="0" normalizeH="0" baseline="0" noProof="0" dirty="0">
                <a:ln>
                  <a:noFill/>
                </a:ln>
                <a:solidFill>
                  <a:prstClr val="black"/>
                </a:solidFill>
                <a:effectLst/>
                <a:uLnTx/>
                <a:uFillTx/>
                <a:latin typeface="Calibri"/>
                <a:ea typeface="+mn-ea"/>
                <a:cs typeface="+mn-cs"/>
              </a:rPr>
              <a:t>a) Para uma melhor efetivação da transparência, as informações públicas divulgadas pelos Poderes e órgãos públicos, em seus portais, </a:t>
            </a:r>
            <a:r>
              <a:rPr kumimoji="0" lang="pt-BR" sz="3600" b="1" i="0" u="none" strike="noStrike" kern="1200" cap="none" spc="0" normalizeH="0" baseline="0" noProof="0" dirty="0">
                <a:ln>
                  <a:noFill/>
                </a:ln>
                <a:solidFill>
                  <a:prstClr val="black"/>
                </a:solidFill>
                <a:effectLst/>
                <a:uLnTx/>
                <a:uFillTx/>
                <a:latin typeface="Calibri"/>
                <a:ea typeface="+mn-ea"/>
                <a:cs typeface="+mn-cs"/>
              </a:rPr>
              <a:t>devem sempre estar em local de fácil acesso</a:t>
            </a:r>
            <a:r>
              <a:rPr kumimoji="0" lang="pt-BR" sz="3600" b="0" i="0" u="none" strike="noStrike" kern="1200" cap="none" spc="0" normalizeH="0" baseline="0" noProof="0" dirty="0">
                <a:ln>
                  <a:noFill/>
                </a:ln>
                <a:solidFill>
                  <a:prstClr val="black"/>
                </a:solidFill>
                <a:effectLst/>
                <a:uLnTx/>
                <a:uFillTx/>
                <a:latin typeface="Calibri"/>
                <a:ea typeface="+mn-ea"/>
                <a:cs typeface="+mn-cs"/>
              </a:rPr>
              <a:t>, isto é, onde, provavelmente, qualquer cidadão procuraria o informe dentro do portal. Não basta estar publicada, deve haver facilidade de acesso. </a:t>
            </a:r>
            <a:endParaRPr kumimoji="0" lang="pt-BR" sz="33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8787241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aixaDeTexto 2"/>
          <p:cNvSpPr txBox="1"/>
          <p:nvPr/>
        </p:nvSpPr>
        <p:spPr>
          <a:xfrm>
            <a:off x="93536" y="668008"/>
            <a:ext cx="11401778" cy="584775"/>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a:ln>
                  <a:noFill/>
                </a:ln>
                <a:solidFill>
                  <a:prstClr val="black"/>
                </a:solidFill>
                <a:effectLst/>
                <a:uLnTx/>
                <a:uFillTx/>
                <a:latin typeface="Calibri"/>
                <a:ea typeface="+mn-ea"/>
                <a:cs typeface="+mn-cs"/>
              </a:rPr>
              <a:t>ORIENTAÇÕES PRELIMINARES </a:t>
            </a:r>
            <a:endParaRPr kumimoji="0" lang="pt-BR"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 name="CaixaDeTexto 4">
            <a:extLst>
              <a:ext uri="{FF2B5EF4-FFF2-40B4-BE49-F238E27FC236}">
                <a16:creationId xmlns:a16="http://schemas.microsoft.com/office/drawing/2014/main" id="{772033BA-9758-49AC-8865-9DD9826FAA84}"/>
              </a:ext>
            </a:extLst>
          </p:cNvPr>
          <p:cNvSpPr txBox="1"/>
          <p:nvPr/>
        </p:nvSpPr>
        <p:spPr>
          <a:xfrm>
            <a:off x="718457" y="1658984"/>
            <a:ext cx="10776857" cy="4308487"/>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pt-BR" sz="3000" b="0" i="0" u="none" strike="noStrike" kern="1200" cap="none" spc="0" normalizeH="0" baseline="0" noProof="0" dirty="0">
                <a:ln>
                  <a:noFill/>
                </a:ln>
                <a:solidFill>
                  <a:prstClr val="black"/>
                </a:solidFill>
                <a:effectLst/>
                <a:uLnTx/>
                <a:uFillTx/>
                <a:latin typeface="Calibri"/>
                <a:ea typeface="+mn-ea"/>
                <a:cs typeface="+mn-cs"/>
              </a:rPr>
              <a:t>b) Ao acessar um portal, o cidadão não tem como saber se a ausência de determinada informação ocorre porque o órgão responsável não a divulgou ou simplesmente porque o fato nunca ocorreu. Por isso, </a:t>
            </a:r>
            <a:r>
              <a:rPr kumimoji="0" lang="pt-BR" sz="3000" b="1" i="0" u="none" strike="noStrike" kern="1200" cap="none" spc="0" normalizeH="0" baseline="0" noProof="0" dirty="0">
                <a:ln>
                  <a:noFill/>
                </a:ln>
                <a:solidFill>
                  <a:prstClr val="black"/>
                </a:solidFill>
                <a:effectLst/>
                <a:uLnTx/>
                <a:uFillTx/>
                <a:latin typeface="Calibri"/>
                <a:ea typeface="+mn-ea"/>
                <a:cs typeface="+mn-cs"/>
              </a:rPr>
              <a:t>quando não houver a ocorrência de determinado fato, sua inexistência deve ser informada de forma explícita, no mesmo local onde os dados seriam divulgados. </a:t>
            </a:r>
            <a:r>
              <a:rPr kumimoji="0" lang="pt-BR" sz="3000" b="0" i="0" u="none" strike="noStrike" kern="1200" cap="none" spc="0" normalizeH="0" baseline="0" noProof="0" dirty="0">
                <a:ln>
                  <a:noFill/>
                </a:ln>
                <a:solidFill>
                  <a:prstClr val="black"/>
                </a:solidFill>
                <a:effectLst/>
                <a:uLnTx/>
                <a:uFillTx/>
                <a:latin typeface="Calibri"/>
                <a:ea typeface="+mn-ea"/>
                <a:cs typeface="+mn-cs"/>
              </a:rPr>
              <a:t>Criar um link ou uma seção vazia não é suficiente para garantir a compreensão do usuário. </a:t>
            </a:r>
            <a:endParaRPr kumimoji="0" lang="pt-BR" sz="3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0053333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aixaDeTexto 2"/>
          <p:cNvSpPr txBox="1"/>
          <p:nvPr/>
        </p:nvSpPr>
        <p:spPr>
          <a:xfrm>
            <a:off x="93536" y="668008"/>
            <a:ext cx="11401778" cy="584775"/>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a:ln>
                  <a:noFill/>
                </a:ln>
                <a:solidFill>
                  <a:prstClr val="black"/>
                </a:solidFill>
                <a:effectLst/>
                <a:uLnTx/>
                <a:uFillTx/>
                <a:latin typeface="Calibri"/>
                <a:ea typeface="+mn-ea"/>
                <a:cs typeface="+mn-cs"/>
              </a:rPr>
              <a:t>ORIENTAÇÕES PRELIMINARES </a:t>
            </a:r>
            <a:endParaRPr kumimoji="0" lang="pt-BR"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 name="CaixaDeTexto 4">
            <a:extLst>
              <a:ext uri="{FF2B5EF4-FFF2-40B4-BE49-F238E27FC236}">
                <a16:creationId xmlns:a16="http://schemas.microsoft.com/office/drawing/2014/main" id="{772033BA-9758-49AC-8865-9DD9826FAA84}"/>
              </a:ext>
            </a:extLst>
          </p:cNvPr>
          <p:cNvSpPr txBox="1"/>
          <p:nvPr/>
        </p:nvSpPr>
        <p:spPr>
          <a:xfrm>
            <a:off x="718457" y="1252783"/>
            <a:ext cx="10776857" cy="4948021"/>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pt-BR" sz="3200" b="0" i="0" u="none" strike="noStrike" kern="1200" cap="none" spc="0" normalizeH="0" baseline="0" noProof="0" dirty="0">
                <a:ln>
                  <a:noFill/>
                </a:ln>
                <a:solidFill>
                  <a:prstClr val="black"/>
                </a:solidFill>
                <a:effectLst/>
                <a:uLnTx/>
                <a:uFillTx/>
                <a:latin typeface="Calibri"/>
                <a:ea typeface="+mn-ea"/>
                <a:cs typeface="+mn-cs"/>
              </a:rPr>
              <a:t>c) É necessário compreender que os critérios da avaliação serão aferidos por meio de itens de verificação explicitados abaixo. Conforme já referido, cada um desses itens corresponde a um percentual da pontuação atribuída ao critério: </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3200" b="1" i="0" u="none" strike="noStrike" kern="1200" cap="none" spc="0" normalizeH="0" baseline="0" noProof="0" dirty="0">
                <a:ln>
                  <a:noFill/>
                </a:ln>
                <a:solidFill>
                  <a:prstClr val="black"/>
                </a:solidFill>
                <a:effectLst/>
                <a:uLnTx/>
                <a:uFillTx/>
                <a:latin typeface="Calibri"/>
                <a:ea typeface="+mn-ea"/>
                <a:cs typeface="+mn-cs"/>
              </a:rPr>
              <a:t>Disponibilidade (30%)</a:t>
            </a:r>
            <a:endParaRPr kumimoji="0" lang="pt-BR" sz="3200" b="0" i="0" u="none" strike="noStrike" kern="1200" cap="none" spc="0" normalizeH="0" baseline="0" noProof="0" dirty="0">
              <a:ln>
                <a:noFill/>
              </a:ln>
              <a:solidFill>
                <a:prstClr val="black"/>
              </a:solidFill>
              <a:effectLst/>
              <a:uLnTx/>
              <a:uFillTx/>
              <a:latin typeface="Calibri"/>
              <a:ea typeface="+mn-ea"/>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3200" b="1" i="0" u="none" strike="noStrike" kern="1200" cap="none" spc="0" normalizeH="0" baseline="0" noProof="0" dirty="0">
                <a:ln>
                  <a:noFill/>
                </a:ln>
                <a:solidFill>
                  <a:prstClr val="black"/>
                </a:solidFill>
                <a:effectLst/>
                <a:uLnTx/>
                <a:uFillTx/>
                <a:latin typeface="Calibri"/>
                <a:ea typeface="+mn-ea"/>
                <a:cs typeface="+mn-cs"/>
              </a:rPr>
              <a:t>Atualidade (30%)</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3200" b="1" i="0" u="none" strike="noStrike" kern="1200" cap="none" spc="0" normalizeH="0" baseline="0" noProof="0" dirty="0">
                <a:ln>
                  <a:noFill/>
                </a:ln>
                <a:solidFill>
                  <a:prstClr val="black"/>
                </a:solidFill>
                <a:effectLst/>
                <a:uLnTx/>
                <a:uFillTx/>
                <a:latin typeface="Calibri"/>
                <a:ea typeface="+mn-ea"/>
                <a:cs typeface="+mn-cs"/>
              </a:rPr>
              <a:t>Série Histórica (20%)</a:t>
            </a:r>
            <a:endParaRPr kumimoji="0" lang="pt-BR" sz="3200" b="0" i="0" u="none" strike="noStrike" kern="1200" cap="none" spc="0" normalizeH="0" baseline="0" noProof="0" dirty="0">
              <a:ln>
                <a:noFill/>
              </a:ln>
              <a:solidFill>
                <a:prstClr val="black"/>
              </a:solidFill>
              <a:effectLst/>
              <a:uLnTx/>
              <a:uFillTx/>
              <a:latin typeface="Calibri"/>
              <a:ea typeface="+mn-ea"/>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3200" b="1" i="0" u="none" strike="noStrike" kern="1200" cap="none" spc="0" normalizeH="0" baseline="0" noProof="0" dirty="0">
                <a:ln>
                  <a:noFill/>
                </a:ln>
                <a:solidFill>
                  <a:prstClr val="black"/>
                </a:solidFill>
                <a:effectLst/>
                <a:uLnTx/>
                <a:uFillTx/>
                <a:latin typeface="Calibri"/>
                <a:ea typeface="+mn-ea"/>
                <a:cs typeface="+mn-cs"/>
              </a:rPr>
              <a:t>Gravação de Relatórios (10%)</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3200" b="1" i="0" u="none" strike="noStrike" kern="1200" cap="none" spc="0" normalizeH="0" baseline="0" noProof="0" dirty="0">
                <a:ln>
                  <a:noFill/>
                </a:ln>
                <a:solidFill>
                  <a:prstClr val="black"/>
                </a:solidFill>
                <a:effectLst/>
                <a:uLnTx/>
                <a:uFillTx/>
                <a:latin typeface="Calibri"/>
                <a:ea typeface="+mn-ea"/>
                <a:cs typeface="+mn-cs"/>
              </a:rPr>
              <a:t>Filtro de Pesquisa (10%)</a:t>
            </a:r>
            <a:endParaRPr kumimoji="0" lang="pt-BR" sz="3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1964814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aixaDeTexto 2"/>
          <p:cNvSpPr txBox="1"/>
          <p:nvPr/>
        </p:nvSpPr>
        <p:spPr>
          <a:xfrm>
            <a:off x="93536" y="668008"/>
            <a:ext cx="11401778" cy="584775"/>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a:ln>
                  <a:noFill/>
                </a:ln>
                <a:solidFill>
                  <a:prstClr val="black"/>
                </a:solidFill>
                <a:effectLst/>
                <a:uLnTx/>
                <a:uFillTx/>
                <a:latin typeface="Calibri"/>
                <a:ea typeface="+mn-ea"/>
                <a:cs typeface="+mn-cs"/>
              </a:rPr>
              <a:t>ORIENTAÇÕES PRELIMINARES </a:t>
            </a:r>
            <a:endParaRPr kumimoji="0" lang="pt-BR"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 name="CaixaDeTexto 4">
            <a:extLst>
              <a:ext uri="{FF2B5EF4-FFF2-40B4-BE49-F238E27FC236}">
                <a16:creationId xmlns:a16="http://schemas.microsoft.com/office/drawing/2014/main" id="{772033BA-9758-49AC-8865-9DD9826FAA84}"/>
              </a:ext>
            </a:extLst>
          </p:cNvPr>
          <p:cNvSpPr txBox="1"/>
          <p:nvPr/>
        </p:nvSpPr>
        <p:spPr>
          <a:xfrm>
            <a:off x="718457" y="1979614"/>
            <a:ext cx="10776857" cy="2890663"/>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pt-BR" sz="3200" b="0" i="0" u="none" strike="noStrike" kern="1200" cap="none" spc="0" normalizeH="0" baseline="0" noProof="0" dirty="0">
                <a:ln>
                  <a:noFill/>
                </a:ln>
                <a:solidFill>
                  <a:prstClr val="black"/>
                </a:solidFill>
                <a:effectLst/>
                <a:uLnTx/>
                <a:uFillTx/>
                <a:latin typeface="Calibri"/>
                <a:ea typeface="+mn-ea"/>
                <a:cs typeface="+mn-cs"/>
              </a:rPr>
              <a:t>d) A metodologia do levantamento do Programa Nacional de Transparência Pública </a:t>
            </a:r>
            <a:r>
              <a:rPr kumimoji="0" lang="pt-BR" sz="3200" b="1" i="0" u="none" strike="noStrike" kern="1200" cap="none" spc="0" normalizeH="0" baseline="0" noProof="0" dirty="0">
                <a:ln>
                  <a:noFill/>
                </a:ln>
                <a:solidFill>
                  <a:prstClr val="black"/>
                </a:solidFill>
                <a:effectLst/>
                <a:uLnTx/>
                <a:uFillTx/>
                <a:latin typeface="Calibri"/>
                <a:ea typeface="+mn-ea"/>
                <a:cs typeface="+mn-cs"/>
              </a:rPr>
              <a:t>não contempla a possibilidade de atendimentos parciais de critérios</a:t>
            </a:r>
            <a:r>
              <a:rPr kumimoji="0" lang="pt-BR" sz="3200" b="0" i="0" u="none" strike="noStrike" kern="1200" cap="none" spc="0" normalizeH="0" baseline="0" noProof="0" dirty="0">
                <a:ln>
                  <a:noFill/>
                </a:ln>
                <a:solidFill>
                  <a:prstClr val="black"/>
                </a:solidFill>
                <a:effectLst/>
                <a:uLnTx/>
                <a:uFillTx/>
                <a:latin typeface="Calibri"/>
                <a:ea typeface="+mn-ea"/>
                <a:cs typeface="+mn-cs"/>
              </a:rPr>
              <a:t>: será considerado atendido o critério quando todas as informações por ele exigidas se encontrarem no portal (</a:t>
            </a:r>
            <a:r>
              <a:rPr kumimoji="0" lang="pt-BR" sz="3200" b="1" i="0" u="none" strike="noStrike" kern="1200" cap="none" spc="0" normalizeH="0" baseline="0" noProof="0" dirty="0">
                <a:ln>
                  <a:noFill/>
                </a:ln>
                <a:solidFill>
                  <a:prstClr val="black"/>
                </a:solidFill>
                <a:effectLst/>
                <a:uLnTx/>
                <a:uFillTx/>
                <a:latin typeface="Calibri"/>
                <a:ea typeface="+mn-ea"/>
                <a:cs typeface="+mn-cs"/>
              </a:rPr>
              <a:t>“tudo ou nada”</a:t>
            </a:r>
            <a:r>
              <a:rPr kumimoji="0" lang="pt-BR" sz="3200" b="0" i="0" u="none" strike="noStrike" kern="1200" cap="none" spc="0" normalizeH="0" baseline="0" noProof="0" dirty="0">
                <a:ln>
                  <a:noFill/>
                </a:ln>
                <a:solidFill>
                  <a:prstClr val="black"/>
                </a:solidFill>
                <a:effectLst/>
                <a:uLnTx/>
                <a:uFillTx/>
                <a:latin typeface="Calibri"/>
                <a:ea typeface="+mn-ea"/>
                <a:cs typeface="+mn-cs"/>
              </a:rPr>
              <a:t>). </a:t>
            </a:r>
            <a:endParaRPr kumimoji="0" lang="pt-BR" sz="3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9000377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aixaDeTexto 2"/>
          <p:cNvSpPr txBox="1"/>
          <p:nvPr/>
        </p:nvSpPr>
        <p:spPr>
          <a:xfrm>
            <a:off x="93536" y="668008"/>
            <a:ext cx="11401778" cy="584775"/>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a:ln>
                  <a:noFill/>
                </a:ln>
                <a:solidFill>
                  <a:prstClr val="black"/>
                </a:solidFill>
                <a:effectLst/>
                <a:uLnTx/>
                <a:uFillTx/>
                <a:latin typeface="Calibri"/>
                <a:ea typeface="+mn-ea"/>
                <a:cs typeface="+mn-cs"/>
              </a:rPr>
              <a:t>ORIENTAÇÕES PRELIMINARES </a:t>
            </a:r>
            <a:endParaRPr kumimoji="0" lang="pt-BR"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 name="CaixaDeTexto 4">
            <a:extLst>
              <a:ext uri="{FF2B5EF4-FFF2-40B4-BE49-F238E27FC236}">
                <a16:creationId xmlns:a16="http://schemas.microsoft.com/office/drawing/2014/main" id="{772033BA-9758-49AC-8865-9DD9826FAA84}"/>
              </a:ext>
            </a:extLst>
          </p:cNvPr>
          <p:cNvSpPr txBox="1"/>
          <p:nvPr/>
        </p:nvSpPr>
        <p:spPr>
          <a:xfrm>
            <a:off x="718457" y="1979614"/>
            <a:ext cx="10776857" cy="2890663"/>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pt-BR" sz="3200" b="0" i="0" u="none" strike="noStrike" kern="1200" cap="none" spc="0" normalizeH="0" baseline="0" noProof="0" dirty="0">
                <a:ln>
                  <a:noFill/>
                </a:ln>
                <a:solidFill>
                  <a:prstClr val="black"/>
                </a:solidFill>
                <a:effectLst/>
                <a:uLnTx/>
                <a:uFillTx/>
                <a:latin typeface="Calibri"/>
                <a:ea typeface="+mn-ea"/>
                <a:cs typeface="+mn-cs"/>
              </a:rPr>
              <a:t>e) Não será avaliado o portal da transparência que exigir identificação prévia/</a:t>
            </a:r>
            <a:r>
              <a:rPr kumimoji="0" lang="pt-BR" sz="3200" b="0" i="0" u="none" strike="noStrike" kern="1200" cap="none" spc="0" normalizeH="0" baseline="0" noProof="0" dirty="0" err="1">
                <a:ln>
                  <a:noFill/>
                </a:ln>
                <a:solidFill>
                  <a:prstClr val="black"/>
                </a:solidFill>
                <a:effectLst/>
                <a:uLnTx/>
                <a:uFillTx/>
                <a:latin typeface="Calibri"/>
                <a:ea typeface="+mn-ea"/>
                <a:cs typeface="+mn-cs"/>
              </a:rPr>
              <a:t>login</a:t>
            </a:r>
            <a:r>
              <a:rPr kumimoji="0" lang="pt-BR" sz="3200" b="0" i="0" u="none" strike="noStrike" kern="1200" cap="none" spc="0" normalizeH="0" baseline="0" noProof="0" dirty="0">
                <a:ln>
                  <a:noFill/>
                </a:ln>
                <a:solidFill>
                  <a:prstClr val="black"/>
                </a:solidFill>
                <a:effectLst/>
                <a:uLnTx/>
                <a:uFillTx/>
                <a:latin typeface="Calibri"/>
                <a:ea typeface="+mn-ea"/>
                <a:cs typeface="+mn-cs"/>
              </a:rPr>
              <a:t> para acesso às informações. Da mesma forma, será entendido como não atendido o critério quando a acesso ao grupo de informações por ele exigido tiver condicionado à identificação prévia/</a:t>
            </a:r>
            <a:r>
              <a:rPr kumimoji="0" lang="pt-BR" sz="3200" b="0" i="0" u="none" strike="noStrike" kern="1200" cap="none" spc="0" normalizeH="0" baseline="0" noProof="0" dirty="0" err="1">
                <a:ln>
                  <a:noFill/>
                </a:ln>
                <a:solidFill>
                  <a:prstClr val="black"/>
                </a:solidFill>
                <a:effectLst/>
                <a:uLnTx/>
                <a:uFillTx/>
                <a:latin typeface="Calibri"/>
                <a:ea typeface="+mn-ea"/>
                <a:cs typeface="+mn-cs"/>
              </a:rPr>
              <a:t>login</a:t>
            </a:r>
            <a:r>
              <a:rPr kumimoji="0" lang="pt-BR" sz="3200" b="0" i="0" u="none" strike="noStrike" kern="1200" cap="none" spc="0" normalizeH="0" baseline="0" noProof="0" dirty="0">
                <a:ln>
                  <a:noFill/>
                </a:ln>
                <a:solidFill>
                  <a:prstClr val="black"/>
                </a:solidFill>
                <a:effectLst/>
                <a:uLnTx/>
                <a:uFillTx/>
                <a:latin typeface="Calibri"/>
                <a:ea typeface="+mn-ea"/>
                <a:cs typeface="+mn-cs"/>
              </a:rPr>
              <a:t>. </a:t>
            </a:r>
            <a:endParaRPr kumimoji="0" lang="pt-BR" sz="3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3560347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aixaDeTexto 2"/>
          <p:cNvSpPr txBox="1"/>
          <p:nvPr/>
        </p:nvSpPr>
        <p:spPr>
          <a:xfrm>
            <a:off x="93536" y="668008"/>
            <a:ext cx="11401778" cy="584775"/>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a:ln>
                  <a:noFill/>
                </a:ln>
                <a:solidFill>
                  <a:prstClr val="black"/>
                </a:solidFill>
                <a:effectLst/>
                <a:uLnTx/>
                <a:uFillTx/>
                <a:latin typeface="Calibri"/>
                <a:ea typeface="+mn-ea"/>
                <a:cs typeface="+mn-cs"/>
              </a:rPr>
              <a:t>ORIENTAÇÕES PRELIMINARES </a:t>
            </a:r>
            <a:endParaRPr kumimoji="0" lang="pt-BR"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 name="CaixaDeTexto 4">
            <a:extLst>
              <a:ext uri="{FF2B5EF4-FFF2-40B4-BE49-F238E27FC236}">
                <a16:creationId xmlns:a16="http://schemas.microsoft.com/office/drawing/2014/main" id="{772033BA-9758-49AC-8865-9DD9826FAA84}"/>
              </a:ext>
            </a:extLst>
          </p:cNvPr>
          <p:cNvSpPr txBox="1"/>
          <p:nvPr/>
        </p:nvSpPr>
        <p:spPr>
          <a:xfrm>
            <a:off x="718457" y="1604476"/>
            <a:ext cx="10776857" cy="4023281"/>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pt-BR" sz="3200" b="0" i="0" u="none" strike="noStrike" kern="1200" cap="none" spc="0" normalizeH="0" baseline="0" noProof="0" dirty="0">
                <a:ln>
                  <a:noFill/>
                </a:ln>
                <a:solidFill>
                  <a:prstClr val="black"/>
                </a:solidFill>
                <a:effectLst/>
                <a:uLnTx/>
                <a:uFillTx/>
                <a:latin typeface="Calibri"/>
                <a:ea typeface="+mn-ea"/>
                <a:cs typeface="+mn-cs"/>
              </a:rPr>
              <a:t>f) É possível que o Poder ou órgão disponibilize suas informações </a:t>
            </a:r>
            <a:r>
              <a:rPr kumimoji="0" lang="pt-BR" sz="3200" b="1" i="0" u="none" strike="noStrike" kern="1200" cap="none" spc="0" normalizeH="0" baseline="0" noProof="0" dirty="0">
                <a:ln>
                  <a:noFill/>
                </a:ln>
                <a:solidFill>
                  <a:prstClr val="black"/>
                </a:solidFill>
                <a:effectLst/>
                <a:uLnTx/>
                <a:uFillTx/>
                <a:latin typeface="Calibri"/>
                <a:ea typeface="+mn-ea"/>
                <a:cs typeface="+mn-cs"/>
              </a:rPr>
              <a:t>em outro site</a:t>
            </a:r>
            <a:r>
              <a:rPr kumimoji="0" lang="pt-BR" sz="3200" b="0" i="0" u="none" strike="noStrike" kern="1200" cap="none" spc="0" normalizeH="0" baseline="0" noProof="0" dirty="0">
                <a:ln>
                  <a:noFill/>
                </a:ln>
                <a:solidFill>
                  <a:prstClr val="black"/>
                </a:solidFill>
                <a:effectLst/>
                <a:uLnTx/>
                <a:uFillTx/>
                <a:latin typeface="Calibri"/>
                <a:ea typeface="+mn-ea"/>
                <a:cs typeface="+mn-cs"/>
              </a:rPr>
              <a:t>, desde que exista link de acesso a elas na seção própria a que se referem. É também essencial que o link </a:t>
            </a:r>
            <a:r>
              <a:rPr kumimoji="0" lang="pt-BR" sz="3200" b="1" i="0" u="none" strike="noStrike" kern="1200" cap="none" spc="0" normalizeH="0" baseline="0" noProof="0" dirty="0">
                <a:ln>
                  <a:noFill/>
                </a:ln>
                <a:solidFill>
                  <a:prstClr val="black"/>
                </a:solidFill>
                <a:effectLst/>
                <a:uLnTx/>
                <a:uFillTx/>
                <a:latin typeface="Calibri"/>
                <a:ea typeface="+mn-ea"/>
                <a:cs typeface="+mn-cs"/>
              </a:rPr>
              <a:t>redirecione o usuário diretamente </a:t>
            </a:r>
            <a:r>
              <a:rPr kumimoji="0" lang="pt-BR" sz="3200" b="0" i="0" u="none" strike="noStrike" kern="1200" cap="none" spc="0" normalizeH="0" baseline="0" noProof="0" dirty="0">
                <a:ln>
                  <a:noFill/>
                </a:ln>
                <a:solidFill>
                  <a:prstClr val="black"/>
                </a:solidFill>
                <a:effectLst/>
                <a:uLnTx/>
                <a:uFillTx/>
                <a:latin typeface="Calibri"/>
                <a:ea typeface="+mn-ea"/>
                <a:cs typeface="+mn-cs"/>
              </a:rPr>
              <a:t>para as informações sobre o Poder ou órgão em questão (e não a um formulário genérico ou a um grupo de informações variadas sobre outros Poderes ou órgãos públicos). </a:t>
            </a:r>
            <a:endParaRPr kumimoji="0" lang="pt-BR" sz="3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672655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aixaDeTexto 2"/>
          <p:cNvSpPr txBox="1"/>
          <p:nvPr/>
        </p:nvSpPr>
        <p:spPr>
          <a:xfrm>
            <a:off x="93536" y="668008"/>
            <a:ext cx="11401778" cy="584775"/>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a:ln>
                  <a:noFill/>
                </a:ln>
                <a:solidFill>
                  <a:prstClr val="black"/>
                </a:solidFill>
                <a:effectLst/>
                <a:uLnTx/>
                <a:uFillTx/>
                <a:latin typeface="Calibri"/>
                <a:ea typeface="+mn-ea"/>
                <a:cs typeface="+mn-cs"/>
              </a:rPr>
              <a:t>ORIENTAÇÕES PRELIMINARES </a:t>
            </a:r>
            <a:endParaRPr kumimoji="0" lang="pt-BR"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 name="CaixaDeTexto 4">
            <a:extLst>
              <a:ext uri="{FF2B5EF4-FFF2-40B4-BE49-F238E27FC236}">
                <a16:creationId xmlns:a16="http://schemas.microsoft.com/office/drawing/2014/main" id="{772033BA-9758-49AC-8865-9DD9826FAA84}"/>
              </a:ext>
            </a:extLst>
          </p:cNvPr>
          <p:cNvSpPr txBox="1"/>
          <p:nvPr/>
        </p:nvSpPr>
        <p:spPr>
          <a:xfrm>
            <a:off x="718457" y="1604476"/>
            <a:ext cx="10776857" cy="3456972"/>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pt-BR" sz="3200" b="0" i="0" u="none" strike="noStrike" kern="1200" cap="none" spc="0" normalizeH="0" baseline="0" noProof="0" dirty="0">
                <a:ln>
                  <a:noFill/>
                </a:ln>
                <a:solidFill>
                  <a:prstClr val="black"/>
                </a:solidFill>
                <a:effectLst/>
                <a:uLnTx/>
                <a:uFillTx/>
                <a:latin typeface="Calibri"/>
                <a:ea typeface="+mn-ea"/>
                <a:cs typeface="+mn-cs"/>
              </a:rPr>
              <a:t>g) Registra-se que o link informado a título de evidência do atendimento ao critério deve corresponder exatamente ao local onde está a informação. </a:t>
            </a:r>
            <a:r>
              <a:rPr kumimoji="0" lang="pt-BR" sz="3200" b="1" i="0" u="none" strike="noStrike" kern="1200" cap="none" spc="0" normalizeH="0" baseline="0" noProof="0" dirty="0">
                <a:ln>
                  <a:noFill/>
                </a:ln>
                <a:solidFill>
                  <a:prstClr val="black"/>
                </a:solidFill>
                <a:effectLst/>
                <a:uLnTx/>
                <a:uFillTx/>
                <a:latin typeface="Calibri"/>
                <a:ea typeface="+mn-ea"/>
                <a:cs typeface="+mn-cs"/>
              </a:rPr>
              <a:t>Não serão aceitos links genéricos ou únicos (como o do portal)</a:t>
            </a:r>
            <a:r>
              <a:rPr kumimoji="0" lang="pt-BR" sz="3200" b="0" i="0" u="none" strike="noStrike" kern="1200" cap="none" spc="0" normalizeH="0" baseline="0" noProof="0" dirty="0">
                <a:ln>
                  <a:noFill/>
                </a:ln>
                <a:solidFill>
                  <a:prstClr val="black"/>
                </a:solidFill>
                <a:effectLst/>
                <a:uLnTx/>
                <a:uFillTx/>
                <a:latin typeface="Calibri"/>
                <a:ea typeface="+mn-ea"/>
                <a:cs typeface="+mn-cs"/>
              </a:rPr>
              <a:t> como evidências. Nestes casos, o critério (item disponibilidade) deverá ser considerado como “não atendido”. </a:t>
            </a:r>
            <a:endParaRPr kumimoji="0" lang="pt-BR" sz="3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7344585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aixaDeTexto 2"/>
          <p:cNvSpPr txBox="1"/>
          <p:nvPr/>
        </p:nvSpPr>
        <p:spPr>
          <a:xfrm>
            <a:off x="93536" y="668008"/>
            <a:ext cx="11401778" cy="584775"/>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a:ln>
                  <a:noFill/>
                </a:ln>
                <a:solidFill>
                  <a:prstClr val="black"/>
                </a:solidFill>
                <a:effectLst/>
                <a:uLnTx/>
                <a:uFillTx/>
                <a:latin typeface="Calibri"/>
                <a:ea typeface="+mn-ea"/>
                <a:cs typeface="+mn-cs"/>
              </a:rPr>
              <a:t>ORIENTAÇÕES PRELIMINARES </a:t>
            </a:r>
            <a:endParaRPr kumimoji="0" lang="pt-BR"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 name="CaixaDeTexto 4">
            <a:extLst>
              <a:ext uri="{FF2B5EF4-FFF2-40B4-BE49-F238E27FC236}">
                <a16:creationId xmlns:a16="http://schemas.microsoft.com/office/drawing/2014/main" id="{772033BA-9758-49AC-8865-9DD9826FAA84}"/>
              </a:ext>
            </a:extLst>
          </p:cNvPr>
          <p:cNvSpPr txBox="1"/>
          <p:nvPr/>
        </p:nvSpPr>
        <p:spPr>
          <a:xfrm>
            <a:off x="718457" y="1604476"/>
            <a:ext cx="10776857" cy="3456972"/>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pt-BR" sz="3200" b="0" i="0" u="none" strike="noStrike" kern="1200" cap="none" spc="0" normalizeH="0" baseline="0" noProof="0" dirty="0">
                <a:ln>
                  <a:noFill/>
                </a:ln>
                <a:solidFill>
                  <a:prstClr val="black"/>
                </a:solidFill>
                <a:effectLst/>
                <a:uLnTx/>
                <a:uFillTx/>
                <a:latin typeface="Calibri"/>
                <a:ea typeface="+mn-ea"/>
                <a:cs typeface="+mn-cs"/>
              </a:rPr>
              <a:t>h) Para o cumprimento dessa Cartilha, as informações da transparência estarão divulgadas, preferencialmente, no Portal de Transparência das entidades públicas, sendo aceita, de igual forma, a publicação em seu sítio oficial. No entanto, quando houver divulgação de uma mesma informação em ambos locais, deve ser idêntica, sob pena de não aceitação da evidência. </a:t>
            </a:r>
            <a:endParaRPr kumimoji="0" lang="pt-BR" sz="3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0249125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id="{772033BA-9758-49AC-8865-9DD9826FAA84}"/>
              </a:ext>
            </a:extLst>
          </p:cNvPr>
          <p:cNvSpPr txBox="1"/>
          <p:nvPr/>
        </p:nvSpPr>
        <p:spPr>
          <a:xfrm>
            <a:off x="624673" y="2878184"/>
            <a:ext cx="10776857" cy="792012"/>
          </a:xfrm>
          <a:prstGeom prst="rect">
            <a:avLst/>
          </a:prstGeom>
          <a:noFill/>
        </p:spPr>
        <p:txBody>
          <a:bodyPr wrap="square">
            <a:spAutoFit/>
          </a:bodyP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pt-BR" sz="4200" b="1" i="0" u="none" strike="noStrike" kern="1200" cap="none" spc="0" normalizeH="0" baseline="0" noProof="0" dirty="0">
                <a:ln>
                  <a:noFill/>
                </a:ln>
                <a:solidFill>
                  <a:prstClr val="black"/>
                </a:solidFill>
                <a:effectLst/>
                <a:uLnTx/>
                <a:uFillTx/>
                <a:latin typeface="Calibri"/>
                <a:ea typeface="+mn-ea"/>
                <a:cs typeface="+mn-cs"/>
              </a:rPr>
              <a:t>NOVIDADES ITP 2025</a:t>
            </a:r>
            <a:endParaRPr kumimoji="0" lang="pt-BR" sz="4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2982222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aixaDeTexto 2"/>
          <p:cNvSpPr txBox="1"/>
          <p:nvPr/>
        </p:nvSpPr>
        <p:spPr>
          <a:xfrm>
            <a:off x="93536" y="855578"/>
            <a:ext cx="11401778" cy="707886"/>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a:noFill/>
                </a:ln>
                <a:solidFill>
                  <a:prstClr val="black"/>
                </a:solidFill>
                <a:effectLst/>
                <a:uLnTx/>
                <a:uFillTx/>
                <a:latin typeface="Calibri"/>
                <a:ea typeface="+mn-ea"/>
                <a:cs typeface="+mn-cs"/>
              </a:rPr>
              <a:t>Novidades ITP 2025</a:t>
            </a:r>
            <a:endParaRPr kumimoji="0" lang="pt-BR"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 name="CaixaDeTexto 4">
            <a:extLst>
              <a:ext uri="{FF2B5EF4-FFF2-40B4-BE49-F238E27FC236}">
                <a16:creationId xmlns:a16="http://schemas.microsoft.com/office/drawing/2014/main" id="{772033BA-9758-49AC-8865-9DD9826FAA84}"/>
              </a:ext>
            </a:extLst>
          </p:cNvPr>
          <p:cNvSpPr txBox="1"/>
          <p:nvPr/>
        </p:nvSpPr>
        <p:spPr>
          <a:xfrm>
            <a:off x="718457" y="1556036"/>
            <a:ext cx="10776857" cy="4073936"/>
          </a:xfrm>
          <a:prstGeom prst="rect">
            <a:avLst/>
          </a:prstGeom>
          <a:noFill/>
        </p:spPr>
        <p:txBody>
          <a:bodyPr wrap="square">
            <a:spAutoFit/>
          </a:bodyPr>
          <a:lstStyle/>
          <a:p>
            <a:pPr marL="514350" marR="0" lvl="0" indent="-514350" algn="just" defTabSz="914400" rtl="0" eaLnBrk="1" fontAlgn="auto" latinLnBrk="0" hangingPunct="1">
              <a:lnSpc>
                <a:spcPct val="115000"/>
              </a:lnSpc>
              <a:spcBef>
                <a:spcPts val="0"/>
              </a:spcBef>
              <a:spcAft>
                <a:spcPts val="1000"/>
              </a:spcAft>
              <a:buClrTx/>
              <a:buSzTx/>
              <a:buFont typeface="+mj-lt"/>
              <a:buAutoNum type="arabicPeriod"/>
              <a:tabLst/>
              <a:defRPr/>
            </a:pPr>
            <a:r>
              <a:rPr kumimoji="0" lang="pt-BR" sz="2800" b="1" i="0" u="none" strike="noStrike" kern="1200" cap="none" spc="0" normalizeH="0" baseline="0" noProof="0" dirty="0">
                <a:ln>
                  <a:noFill/>
                </a:ln>
                <a:solidFill>
                  <a:prstClr val="black"/>
                </a:solidFill>
                <a:effectLst/>
                <a:uLnTx/>
                <a:uFillTx/>
                <a:latin typeface="Calibri"/>
                <a:ea typeface="+mn-ea"/>
                <a:cs typeface="+mn-cs"/>
              </a:rPr>
              <a:t>Análises consórcios (que não integram as informações do Executivo;</a:t>
            </a:r>
          </a:p>
          <a:p>
            <a:pPr marL="514350" marR="0" lvl="0" indent="-514350" algn="just" defTabSz="914400" rtl="0" eaLnBrk="1" fontAlgn="auto" latinLnBrk="0" hangingPunct="1">
              <a:lnSpc>
                <a:spcPct val="115000"/>
              </a:lnSpc>
              <a:spcBef>
                <a:spcPts val="0"/>
              </a:spcBef>
              <a:spcAft>
                <a:spcPts val="1000"/>
              </a:spcAft>
              <a:buClrTx/>
              <a:buSzTx/>
              <a:buFont typeface="+mj-lt"/>
              <a:buAutoNum type="arabicPeriod"/>
              <a:tabLst/>
              <a:defRPr/>
            </a:pPr>
            <a:r>
              <a:rPr kumimoji="0" lang="pt-BR" sz="2800" b="1" i="0" u="none" strike="noStrike" kern="1200" cap="none" spc="0" normalizeH="0" baseline="0" noProof="0" dirty="0">
                <a:ln>
                  <a:noFill/>
                </a:ln>
                <a:solidFill>
                  <a:prstClr val="black"/>
                </a:solidFill>
                <a:effectLst/>
                <a:uLnTx/>
                <a:uFillTx/>
                <a:latin typeface="Calibri"/>
                <a:ea typeface="+mn-ea"/>
                <a:cs typeface="+mn-cs"/>
              </a:rPr>
              <a:t>Consulta dos empenhos;</a:t>
            </a:r>
          </a:p>
          <a:p>
            <a:pPr marL="514350" marR="0" lvl="0" indent="-514350" algn="just" defTabSz="914400" rtl="0" eaLnBrk="1" fontAlgn="auto" latinLnBrk="0" hangingPunct="1">
              <a:lnSpc>
                <a:spcPct val="115000"/>
              </a:lnSpc>
              <a:spcBef>
                <a:spcPts val="0"/>
              </a:spcBef>
              <a:spcAft>
                <a:spcPts val="1000"/>
              </a:spcAft>
              <a:buClrTx/>
              <a:buSzTx/>
              <a:buFont typeface="+mj-lt"/>
              <a:buAutoNum type="arabicPeriod"/>
              <a:tabLst/>
              <a:defRPr/>
            </a:pPr>
            <a:r>
              <a:rPr kumimoji="0" lang="pt-BR" sz="2800" b="1" i="0" u="none" strike="noStrike" kern="1200" cap="none" spc="0" normalizeH="0" baseline="0" noProof="0" dirty="0">
                <a:ln>
                  <a:noFill/>
                </a:ln>
                <a:solidFill>
                  <a:prstClr val="black"/>
                </a:solidFill>
                <a:effectLst/>
                <a:uLnTx/>
                <a:uFillTx/>
                <a:latin typeface="Calibri"/>
                <a:ea typeface="+mn-ea"/>
                <a:cs typeface="+mn-cs"/>
              </a:rPr>
              <a:t>Obras públicas (toda construção, reforma, ampliação, recuperação ou fabricação de um bem público);</a:t>
            </a:r>
          </a:p>
          <a:p>
            <a:pPr marL="514350" marR="0" lvl="0" indent="-514350" algn="just" defTabSz="914400" rtl="0" eaLnBrk="1" fontAlgn="auto" latinLnBrk="0" hangingPunct="1">
              <a:lnSpc>
                <a:spcPct val="115000"/>
              </a:lnSpc>
              <a:spcBef>
                <a:spcPts val="0"/>
              </a:spcBef>
              <a:spcAft>
                <a:spcPts val="1000"/>
              </a:spcAft>
              <a:buClrTx/>
              <a:buSzTx/>
              <a:buFont typeface="+mj-lt"/>
              <a:buAutoNum type="arabicPeriod"/>
              <a:tabLst/>
              <a:defRPr/>
            </a:pPr>
            <a:r>
              <a:rPr kumimoji="0" lang="pt-BR" sz="2800" b="1" i="0" u="none" strike="noStrike" kern="1200" cap="none" spc="0" normalizeH="0" baseline="0" noProof="0" dirty="0">
                <a:ln>
                  <a:noFill/>
                </a:ln>
                <a:solidFill>
                  <a:prstClr val="black"/>
                </a:solidFill>
                <a:effectLst/>
                <a:uLnTx/>
                <a:uFillTx/>
                <a:latin typeface="Calibri"/>
                <a:ea typeface="+mn-ea"/>
                <a:cs typeface="+mn-cs"/>
              </a:rPr>
              <a:t>Prazo de atualização das alterações de receita e despesa (de menos de 5 dias úteis para não superior a 30 dias);</a:t>
            </a:r>
          </a:p>
          <a:p>
            <a:pPr marL="514350" marR="0" lvl="0" indent="-514350" algn="just" defTabSz="914400" rtl="0" eaLnBrk="1" fontAlgn="auto" latinLnBrk="0" hangingPunct="1">
              <a:lnSpc>
                <a:spcPct val="115000"/>
              </a:lnSpc>
              <a:spcBef>
                <a:spcPts val="0"/>
              </a:spcBef>
              <a:spcAft>
                <a:spcPts val="1000"/>
              </a:spcAft>
              <a:buClrTx/>
              <a:buSzTx/>
              <a:buFont typeface="+mj-lt"/>
              <a:buAutoNum type="arabicPeriod"/>
              <a:tabLst/>
              <a:defRPr/>
            </a:pPr>
            <a:r>
              <a:rPr kumimoji="0" lang="pt-BR" sz="2800" b="1" i="0" u="none" strike="noStrike" kern="1200" cap="none" spc="0" normalizeH="0" baseline="0" noProof="0" dirty="0">
                <a:ln>
                  <a:noFill/>
                </a:ln>
                <a:solidFill>
                  <a:prstClr val="black"/>
                </a:solidFill>
                <a:effectLst/>
                <a:uLnTx/>
                <a:uFillTx/>
                <a:latin typeface="Calibri"/>
                <a:ea typeface="+mn-ea"/>
                <a:cs typeface="+mn-cs"/>
              </a:rPr>
              <a:t>Câmara tem receita! Os duodécimos.</a:t>
            </a:r>
          </a:p>
        </p:txBody>
      </p:sp>
    </p:spTree>
    <p:extLst>
      <p:ext uri="{BB962C8B-B14F-4D97-AF65-F5344CB8AC3E}">
        <p14:creationId xmlns:p14="http://schemas.microsoft.com/office/powerpoint/2010/main" val="338774385"/>
      </p:ext>
    </p:extLst>
  </p:cSld>
  <p:clrMapOvr>
    <a:masterClrMapping/>
  </p:clrMapOvr>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8_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3.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4.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5.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6.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7.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8.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9.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0.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1.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2.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3.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4.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5.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6.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7.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8.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9.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0.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1.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2.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3.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4.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5.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8946</TotalTime>
  <Words>9400</Words>
  <Application>Microsoft Office PowerPoint</Application>
  <PresentationFormat>Widescreen</PresentationFormat>
  <Paragraphs>473</Paragraphs>
  <Slides>115</Slides>
  <Notes>1</Notes>
  <HiddenSlides>0</HiddenSlides>
  <MMClips>0</MMClips>
  <ScaleCrop>false</ScaleCrop>
  <HeadingPairs>
    <vt:vector size="6" baseType="variant">
      <vt:variant>
        <vt:lpstr>Fontes usadas</vt:lpstr>
      </vt:variant>
      <vt:variant>
        <vt:i4>6</vt:i4>
      </vt:variant>
      <vt:variant>
        <vt:lpstr>Tema</vt:lpstr>
      </vt:variant>
      <vt:variant>
        <vt:i4>3</vt:i4>
      </vt:variant>
      <vt:variant>
        <vt:lpstr>Títulos de slides</vt:lpstr>
      </vt:variant>
      <vt:variant>
        <vt:i4>115</vt:i4>
      </vt:variant>
    </vt:vector>
  </HeadingPairs>
  <TitlesOfParts>
    <vt:vector size="124" baseType="lpstr">
      <vt:lpstr>Arial</vt:lpstr>
      <vt:lpstr>Calibri</vt:lpstr>
      <vt:lpstr>Calibri Light</vt:lpstr>
      <vt:lpstr>CIDFont+F1</vt:lpstr>
      <vt:lpstr>Times New Roman</vt:lpstr>
      <vt:lpstr>Wingdings</vt:lpstr>
      <vt:lpstr>Tema do Office</vt:lpstr>
      <vt:lpstr>8_Tema do Office</vt:lpstr>
      <vt:lpstr>3_Tema do Office</vt:lpstr>
      <vt:lpstr>Apresentação do PowerPoint</vt:lpstr>
      <vt:lpstr>Apresentação do PowerPoint</vt:lpstr>
      <vt:lpstr>Apresentação do PowerPoint</vt:lpstr>
      <vt:lpstr> </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Conforme cartilha transparência e proteção de dados do TCE-PR</vt:lpstr>
      <vt:lpstr>Conforme cartilha transparência e proteção de dados do TCE-PR</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Quais redes sociais o brasileiro mais usa?</vt:lpstr>
      <vt:lpstr>Quais redes sociais o brasileiro mais usa?</vt:lpstr>
      <vt:lpstr>Mas para que servem tais redes?</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 Liberdade de Expressão e os Direitos de Resposta à Honra e à Imagem</vt:lpstr>
      <vt:lpstr>Liberdade de Expressão, Direito de Resposta, Honra e Imagem nas Câmaras Municipais</vt:lpstr>
      <vt:lpstr>Liberdade de Expressão: Fundamentos Constitucionais e Limites</vt:lpstr>
      <vt:lpstr>Liberdade de Expressão, Direito de Resposta, Honra e Imagem nas Câmaras Municipais</vt:lpstr>
      <vt:lpstr>Proteção da honra do agente público</vt:lpstr>
      <vt:lpstr>Direito de Resposta</vt:lpstr>
      <vt:lpstr>Direito de Resposta</vt:lpstr>
      <vt:lpstr>Limitações à imunidade parlamentar</vt:lpstr>
      <vt:lpstr>Limites da liberdade de expressão para agentes públicos</vt:lpstr>
      <vt:lpstr>Limites da liberdade de expressão para agentes públicos</vt:lpstr>
      <vt:lpstr>TJPR mantém bloqueio (arresto) de bens de vereador após pedido da Promotoria por discurso misógino</vt:lpstr>
      <vt:lpstr>Vereador de XXXXXX é condenado por injúria homofóbica contra o ator Paulo Gustavo</vt:lpstr>
      <vt:lpstr>Vereador de XXXXXX(RS) é condenado a pagar R$100 mil por proferir discurso discriminatório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Resultado ITP 2024</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 </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Usuário</dc:creator>
  <cp:lastModifiedBy>luiz henrique néia giavina bianchi</cp:lastModifiedBy>
  <cp:revision>95</cp:revision>
  <dcterms:created xsi:type="dcterms:W3CDTF">2021-01-15T17:03:51Z</dcterms:created>
  <dcterms:modified xsi:type="dcterms:W3CDTF">2025-08-11T21:07:04Z</dcterms:modified>
</cp:coreProperties>
</file>